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6" d="100"/>
          <a:sy n="76" d="100"/>
        </p:scale>
        <p:origin x="-984" y="-6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bwMode="gray">
          <a:xfrm>
            <a:off x="8211312" y="2788920"/>
            <a:ext cx="932688" cy="1005840"/>
          </a:xfrm>
          <a:prstGeom prst="rect">
            <a:avLst/>
          </a:prstGeom>
          <a:solidFill>
            <a:schemeClr val="accent5">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bwMode="gray">
          <a:xfrm>
            <a:off x="0" y="2130552"/>
            <a:ext cx="8458200" cy="914400"/>
          </a:xfrm>
          <a:prstGeom prst="rect">
            <a:avLst/>
          </a:prstGeom>
          <a:solidFill>
            <a:schemeClr val="tx2">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bwMode="gray">
          <a:xfrm>
            <a:off x="2496312" y="0"/>
            <a:ext cx="1709928" cy="2359152"/>
          </a:xfrm>
          <a:prstGeom prst="rect">
            <a:avLst/>
          </a:prstGeom>
          <a:solidFill>
            <a:schemeClr val="accent6">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bwMode="gray">
          <a:xfrm>
            <a:off x="0" y="0"/>
            <a:ext cx="2788920" cy="2359152"/>
          </a:xfrm>
          <a:prstGeom prst="rect">
            <a:avLst/>
          </a:prstGeom>
          <a:solidFill>
            <a:schemeClr val="accent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20624" y="3118104"/>
            <a:ext cx="7781544" cy="1470025"/>
          </a:xfrm>
        </p:spPr>
        <p:txBody>
          <a:bodyPr vert="horz" lIns="91440" tIns="45720" rIns="91440" bIns="45720" rtlCol="0" anchor="t">
            <a:normAutofit/>
          </a:bodyPr>
          <a:lstStyle>
            <a:lvl1pPr algn="r" defTabSz="914400" rtl="0" eaLnBrk="1" latinLnBrk="0" hangingPunct="1">
              <a:spcBef>
                <a:spcPct val="0"/>
              </a:spcBef>
              <a:buNone/>
              <a:defRPr lang="en-US" sz="4800" b="1" kern="1200" smtClean="0">
                <a:solidFill>
                  <a:schemeClr val="tx2"/>
                </a:solidFill>
                <a:latin typeface="+mj-lt"/>
                <a:ea typeface="+mj-ea"/>
                <a:cs typeface="+mj-cs"/>
              </a:defRPr>
            </a:lvl1pPr>
          </a:lstStyle>
          <a:p>
            <a:r>
              <a:rPr lang="ru-RU" smtClean="0"/>
              <a:t>Образец заголовка</a:t>
            </a:r>
            <a:endParaRPr lang="en-US"/>
          </a:p>
        </p:txBody>
      </p:sp>
      <p:sp>
        <p:nvSpPr>
          <p:cNvPr id="3" name="Subtitle 2"/>
          <p:cNvSpPr>
            <a:spLocks noGrp="1"/>
          </p:cNvSpPr>
          <p:nvPr>
            <p:ph type="subTitle" idx="1"/>
          </p:nvPr>
        </p:nvSpPr>
        <p:spPr>
          <a:xfrm>
            <a:off x="0" y="2359152"/>
            <a:ext cx="8211312" cy="685800"/>
          </a:xfrm>
        </p:spPr>
        <p:txBody>
          <a:bodyPr vert="horz" lIns="91440" tIns="45720" rIns="91440" bIns="45720" rtlCol="0" anchor="b">
            <a:normAutofit/>
          </a:bodyPr>
          <a:lstStyle>
            <a:lvl1pPr marL="0" indent="0" algn="r" defTabSz="914400" rtl="0" eaLnBrk="1" latinLnBrk="0" hangingPunct="1">
              <a:spcBef>
                <a:spcPct val="20000"/>
              </a:spcBef>
              <a:buClr>
                <a:schemeClr val="accent1"/>
              </a:buClr>
              <a:buSzPct val="90000"/>
              <a:buFont typeface="Wingdings 3" pitchFamily="18" charset="2"/>
              <a:buNone/>
              <a:defRPr lang="en-US" sz="2000" kern="1200" smtClean="0">
                <a:solidFill>
                  <a:schemeClr val="tx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a:p>
        </p:txBody>
      </p:sp>
      <p:sp>
        <p:nvSpPr>
          <p:cNvPr id="4" name="Date Placeholder 3"/>
          <p:cNvSpPr>
            <a:spLocks noGrp="1"/>
          </p:cNvSpPr>
          <p:nvPr>
            <p:ph type="dt" sz="half" idx="10"/>
          </p:nvPr>
        </p:nvSpPr>
        <p:spPr/>
        <p:txBody>
          <a:bodyPr/>
          <a:lstStyle/>
          <a:p>
            <a:fld id="{E448EE66-91E2-453D-A852-8FD5A814CD2B}" type="datetimeFigureOut">
              <a:rPr lang="ru-RU" smtClean="0"/>
              <a:pPr/>
              <a:t>26.10.2014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7C7CC8B-C216-471A-B981-55C3EB2F7DFF}"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1600200"/>
            <a:ext cx="7693074" cy="4525963"/>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E448EE66-91E2-453D-A852-8FD5A814CD2B}" type="datetimeFigureOut">
              <a:rPr lang="ru-RU" smtClean="0"/>
              <a:pPr/>
              <a:t>26.10.2014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7C7CC8B-C216-471A-B981-55C3EB2F7DFF}"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bwMode="gray">
          <a:xfrm rot="5400000">
            <a:off x="4572000" y="2350008"/>
            <a:ext cx="6519672" cy="1810512"/>
          </a:xfrm>
          <a:prstGeom prst="rect">
            <a:avLst/>
          </a:prstGeom>
          <a:solidFill>
            <a:schemeClr val="tx2">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bwMode="gray">
          <a:xfrm>
            <a:off x="6553200" y="6135624"/>
            <a:ext cx="987552" cy="722376"/>
          </a:xfrm>
          <a:prstGeom prst="rect">
            <a:avLst/>
          </a:prstGeom>
          <a:solidFill>
            <a:schemeClr val="accent5">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bwMode="gray">
          <a:xfrm>
            <a:off x="8606181" y="1379355"/>
            <a:ext cx="539496" cy="1463040"/>
          </a:xfrm>
          <a:prstGeom prst="rect">
            <a:avLst/>
          </a:prstGeom>
          <a:solidFill>
            <a:schemeClr val="accent6">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bwMode="gray">
          <a:xfrm>
            <a:off x="8604504" y="0"/>
            <a:ext cx="539496" cy="1828800"/>
          </a:xfrm>
          <a:prstGeom prst="rect">
            <a:avLst/>
          </a:prstGeom>
          <a:solidFill>
            <a:schemeClr val="accent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931152" y="274637"/>
            <a:ext cx="1673352" cy="5852160"/>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274638"/>
            <a:ext cx="6327648"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E448EE66-91E2-453D-A852-8FD5A814CD2B}" type="datetimeFigureOut">
              <a:rPr lang="ru-RU" smtClean="0"/>
              <a:pPr/>
              <a:t>26.10.2014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7C7CC8B-C216-471A-B981-55C3EB2F7DFF}"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E448EE66-91E2-453D-A852-8FD5A814CD2B}" type="datetimeFigureOut">
              <a:rPr lang="ru-RU" smtClean="0"/>
              <a:pPr/>
              <a:t>26.10.2014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7C7CC8B-C216-471A-B981-55C3EB2F7DFF}"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Заголовок раздела">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511296" y="3044952"/>
            <a:ext cx="4690872" cy="740664"/>
          </a:xfrm>
        </p:spPr>
        <p:txBody>
          <a:bodyPr vert="horz" lIns="91440" tIns="45720" rIns="91440" bIns="45720" rtlCol="0" anchor="ctr">
            <a:normAutofit/>
          </a:bodyPr>
          <a:lstStyle>
            <a:lvl1pPr marL="0" indent="0">
              <a:buNone/>
              <a:defRPr lang="en-US" sz="2400" kern="1200" smtClean="0">
                <a:solidFill>
                  <a:schemeClr val="tx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r" defTabSz="914400" rtl="0" eaLnBrk="1" latinLnBrk="0" hangingPunct="1">
              <a:spcBef>
                <a:spcPct val="20000"/>
              </a:spcBef>
              <a:buClr>
                <a:schemeClr val="accent1"/>
              </a:buClr>
              <a:buSzPct val="90000"/>
              <a:buFont typeface="Wingdings 3" pitchFamily="18" charset="2"/>
              <a:buNone/>
            </a:pPr>
            <a:r>
              <a:rPr lang="ru-RU" smtClean="0"/>
              <a:t>Образец текста</a:t>
            </a:r>
          </a:p>
        </p:txBody>
      </p:sp>
      <p:sp>
        <p:nvSpPr>
          <p:cNvPr id="4" name="Date Placeholder 3"/>
          <p:cNvSpPr>
            <a:spLocks noGrp="1"/>
          </p:cNvSpPr>
          <p:nvPr>
            <p:ph type="dt" sz="half" idx="10"/>
          </p:nvPr>
        </p:nvSpPr>
        <p:spPr/>
        <p:txBody>
          <a:bodyPr/>
          <a:lstStyle/>
          <a:p>
            <a:fld id="{E448EE66-91E2-453D-A852-8FD5A814CD2B}" type="datetimeFigureOut">
              <a:rPr lang="ru-RU" smtClean="0"/>
              <a:pPr/>
              <a:t>26.10.2014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7C7CC8B-C216-471A-B981-55C3EB2F7DFF}" type="slidenum">
              <a:rPr lang="ru-RU" smtClean="0"/>
              <a:pPr/>
              <a:t>‹#›</a:t>
            </a:fld>
            <a:endParaRPr lang="ru-RU"/>
          </a:p>
        </p:txBody>
      </p:sp>
      <p:sp>
        <p:nvSpPr>
          <p:cNvPr id="7" name="Rectangle 6"/>
          <p:cNvSpPr/>
          <p:nvPr/>
        </p:nvSpPr>
        <p:spPr bwMode="gray">
          <a:xfrm>
            <a:off x="8211312" y="2788920"/>
            <a:ext cx="932688" cy="1005840"/>
          </a:xfrm>
          <a:prstGeom prst="rect">
            <a:avLst/>
          </a:prstGeom>
          <a:solidFill>
            <a:schemeClr val="accent5">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bwMode="gray">
          <a:xfrm>
            <a:off x="0" y="2130552"/>
            <a:ext cx="8458200" cy="914400"/>
          </a:xfrm>
          <a:prstGeom prst="rect">
            <a:avLst/>
          </a:prstGeom>
          <a:solidFill>
            <a:schemeClr val="tx2">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bwMode="gray">
          <a:xfrm>
            <a:off x="2496312" y="0"/>
            <a:ext cx="1709928" cy="2359152"/>
          </a:xfrm>
          <a:prstGeom prst="rect">
            <a:avLst/>
          </a:prstGeom>
          <a:solidFill>
            <a:schemeClr val="accent6">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bwMode="gray">
          <a:xfrm>
            <a:off x="0" y="0"/>
            <a:ext cx="2788920" cy="2670048"/>
          </a:xfrm>
          <a:prstGeom prst="rect">
            <a:avLst/>
          </a:prstGeom>
          <a:solidFill>
            <a:schemeClr val="accent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0"/>
          <p:cNvSpPr>
            <a:spLocks noGrp="1"/>
          </p:cNvSpPr>
          <p:nvPr>
            <p:ph type="title"/>
          </p:nvPr>
        </p:nvSpPr>
        <p:spPr>
          <a:xfrm>
            <a:off x="457200" y="3813048"/>
            <a:ext cx="7772400" cy="1143000"/>
          </a:xfrm>
        </p:spPr>
        <p:txBody>
          <a:bodyPr vert="horz" lIns="91440" tIns="45720" rIns="91440" bIns="45720" rtlCol="0" anchor="ctr">
            <a:normAutofit/>
          </a:bodyPr>
          <a:lstStyle>
            <a:lvl1pPr algn="r" defTabSz="914400" rtl="0" eaLnBrk="1" latinLnBrk="0" hangingPunct="1">
              <a:spcBef>
                <a:spcPct val="0"/>
              </a:spcBef>
              <a:buNone/>
              <a:defRPr lang="en-US" sz="4400" kern="1200" smtClean="0">
                <a:solidFill>
                  <a:schemeClr val="tx2"/>
                </a:solidFill>
                <a:latin typeface="+mj-lt"/>
                <a:ea typeface="+mj-ea"/>
                <a:cs typeface="+mj-cs"/>
              </a:defRPr>
            </a:lvl1pPr>
          </a:lstStyle>
          <a:p>
            <a:r>
              <a:rPr lang="ru-RU" smtClean="0"/>
              <a:t>Образец заголовка</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457200" y="167802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48200" y="167802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Date Placeholder 4"/>
          <p:cNvSpPr>
            <a:spLocks noGrp="1"/>
          </p:cNvSpPr>
          <p:nvPr>
            <p:ph type="dt" sz="half" idx="10"/>
          </p:nvPr>
        </p:nvSpPr>
        <p:spPr/>
        <p:txBody>
          <a:bodyPr/>
          <a:lstStyle/>
          <a:p>
            <a:fld id="{E448EE66-91E2-453D-A852-8FD5A814CD2B}" type="datetimeFigureOut">
              <a:rPr lang="ru-RU" smtClean="0"/>
              <a:pPr/>
              <a:t>26.10.2014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7C7CC8B-C216-471A-B981-55C3EB2F7DFF}"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bwMode="gray">
          <a:xfrm>
            <a:off x="457200" y="1627632"/>
            <a:ext cx="4040188" cy="639762"/>
          </a:xfrm>
        </p:spPr>
        <p:txBody>
          <a:bodyPr vert="horz" lIns="91440" tIns="45720" rIns="91440" bIns="45720" rtlCol="0" anchor="b">
            <a:normAutofit/>
          </a:bodyPr>
          <a:lstStyle>
            <a:lvl1pPr marL="0" indent="0">
              <a:buNone/>
              <a:defRPr lang="en-US" sz="2400" b="1" kern="1200" cap="none" spc="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Clr>
                <a:schemeClr val="accent1"/>
              </a:buClr>
              <a:buSzPct val="90000"/>
              <a:buFont typeface="Wingdings 3" pitchFamily="18" charset="2"/>
              <a:buNone/>
            </a:pPr>
            <a:r>
              <a:rPr lang="ru-RU" smtClean="0"/>
              <a:t>Образец текста</a:t>
            </a:r>
          </a:p>
        </p:txBody>
      </p:sp>
      <p:sp>
        <p:nvSpPr>
          <p:cNvPr id="4" name="Content Placeholder 3"/>
          <p:cNvSpPr>
            <a:spLocks noGrp="1"/>
          </p:cNvSpPr>
          <p:nvPr>
            <p:ph sz="half" idx="2"/>
          </p:nvPr>
        </p:nvSpPr>
        <p:spPr>
          <a:xfrm>
            <a:off x="457200" y="2286000"/>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bwMode="gray">
          <a:xfrm>
            <a:off x="4645025" y="1627632"/>
            <a:ext cx="4041775" cy="639762"/>
          </a:xfrm>
        </p:spPr>
        <p:txBody>
          <a:bodyPr vert="horz" lIns="91440" tIns="45720" rIns="91440" bIns="45720" rtlCol="0" anchor="b">
            <a:normAutofit/>
          </a:bodyPr>
          <a:lstStyle>
            <a:lvl1pPr marL="0" indent="0">
              <a:buNone/>
              <a:defRPr lang="en-US" sz="2400" b="1" kern="1200" cap="none" spc="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Clr>
                <a:schemeClr val="accent1"/>
              </a:buClr>
              <a:buSzPct val="90000"/>
              <a:buFont typeface="Wingdings 3" pitchFamily="18" charset="2"/>
              <a:buNone/>
            </a:pPr>
            <a:r>
              <a:rPr lang="ru-RU" smtClean="0"/>
              <a:t>Образец текста</a:t>
            </a:r>
          </a:p>
        </p:txBody>
      </p:sp>
      <p:sp>
        <p:nvSpPr>
          <p:cNvPr id="6" name="Content Placeholder 5"/>
          <p:cNvSpPr>
            <a:spLocks noGrp="1"/>
          </p:cNvSpPr>
          <p:nvPr>
            <p:ph sz="quarter" idx="4"/>
          </p:nvPr>
        </p:nvSpPr>
        <p:spPr>
          <a:xfrm>
            <a:off x="4645025" y="2286000"/>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Date Placeholder 6"/>
          <p:cNvSpPr>
            <a:spLocks noGrp="1"/>
          </p:cNvSpPr>
          <p:nvPr>
            <p:ph type="dt" sz="half" idx="10"/>
          </p:nvPr>
        </p:nvSpPr>
        <p:spPr/>
        <p:txBody>
          <a:bodyPr/>
          <a:lstStyle/>
          <a:p>
            <a:fld id="{E448EE66-91E2-453D-A852-8FD5A814CD2B}" type="datetimeFigureOut">
              <a:rPr lang="ru-RU" smtClean="0"/>
              <a:pPr/>
              <a:t>26.10.2014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7C7CC8B-C216-471A-B981-55C3EB2F7DFF}"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Только заголовок">
    <p:spTree>
      <p:nvGrpSpPr>
        <p:cNvPr id="1" name=""/>
        <p:cNvGrpSpPr/>
        <p:nvPr/>
      </p:nvGrpSpPr>
      <p:grpSpPr>
        <a:xfrm>
          <a:off x="0" y="0"/>
          <a:ext cx="0" cy="0"/>
          <a:chOff x="0" y="0"/>
          <a:chExt cx="0" cy="0"/>
        </a:xfrm>
      </p:grpSpPr>
      <p:sp>
        <p:nvSpPr>
          <p:cNvPr id="6" name="Rectangle 5"/>
          <p:cNvSpPr/>
          <p:nvPr/>
        </p:nvSpPr>
        <p:spPr>
          <a:xfrm>
            <a:off x="0" y="6501384"/>
            <a:ext cx="9144000" cy="356616"/>
          </a:xfrm>
          <a:prstGeom prst="rect">
            <a:avLst/>
          </a:prstGeom>
          <a:solidFill>
            <a:schemeClr val="accent6">
              <a:lumMod val="60000"/>
              <a:lumOff val="4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bwMode="gray">
          <a:xfrm>
            <a:off x="0" y="0"/>
            <a:ext cx="9144000" cy="301752"/>
          </a:xfrm>
          <a:prstGeom prst="rect">
            <a:avLst/>
          </a:prstGeom>
          <a:solidFill>
            <a:schemeClr val="accent5">
              <a:lumMod val="60000"/>
              <a:lumOff val="4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bwMode="gray">
          <a:xfrm>
            <a:off x="0" y="0"/>
            <a:ext cx="2432304" cy="530352"/>
          </a:xfrm>
          <a:prstGeom prst="rect">
            <a:avLst/>
          </a:prstGeom>
          <a:solidFill>
            <a:schemeClr val="accent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bwMode="gray">
          <a:xfrm>
            <a:off x="1426464" y="0"/>
            <a:ext cx="1572768" cy="438912"/>
          </a:xfrm>
          <a:prstGeom prst="rect">
            <a:avLst/>
          </a:prstGeom>
          <a:solidFill>
            <a:schemeClr val="accent6">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vert="horz" lIns="91440" tIns="45720" rIns="91440" bIns="45720" rtlCol="0" anchor="ctr">
            <a:normAutofit/>
          </a:bodyPr>
          <a:lstStyle>
            <a:lvl1pPr algn="ctr" defTabSz="914400" rtl="0" eaLnBrk="1" latinLnBrk="0" hangingPunct="1">
              <a:spcBef>
                <a:spcPct val="0"/>
              </a:spcBef>
              <a:buNone/>
              <a:defRPr lang="en-US" sz="4400" kern="1200" smtClean="0">
                <a:solidFill>
                  <a:schemeClr val="tx2"/>
                </a:solidFill>
                <a:latin typeface="+mj-lt"/>
                <a:ea typeface="+mj-ea"/>
                <a:cs typeface="+mj-cs"/>
              </a:defRPr>
            </a:lvl1p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E448EE66-91E2-453D-A852-8FD5A814CD2B}" type="datetimeFigureOut">
              <a:rPr lang="ru-RU" smtClean="0"/>
              <a:pPr/>
              <a:t>26.10.2014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7C7CC8B-C216-471A-B981-55C3EB2F7DFF}"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1" name="Rectangle 10"/>
          <p:cNvSpPr/>
          <p:nvPr/>
        </p:nvSpPr>
        <p:spPr bwMode="gray">
          <a:xfrm>
            <a:off x="0" y="6501384"/>
            <a:ext cx="9144000" cy="356616"/>
          </a:xfrm>
          <a:prstGeom prst="rect">
            <a:avLst/>
          </a:prstGeom>
          <a:solidFill>
            <a:schemeClr val="accent6">
              <a:lumMod val="60000"/>
              <a:lumOff val="4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bwMode="gray">
          <a:xfrm>
            <a:off x="0" y="0"/>
            <a:ext cx="9144000" cy="301752"/>
          </a:xfrm>
          <a:prstGeom prst="rect">
            <a:avLst/>
          </a:prstGeom>
          <a:solidFill>
            <a:schemeClr val="accent5">
              <a:lumMod val="60000"/>
              <a:lumOff val="40000"/>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bwMode="gray">
          <a:xfrm>
            <a:off x="0" y="0"/>
            <a:ext cx="301752" cy="6858000"/>
          </a:xfrm>
          <a:prstGeom prst="rect">
            <a:avLst/>
          </a:prstGeom>
          <a:solidFill>
            <a:srgbClr val="9BBB59">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bwMode="gray">
          <a:xfrm>
            <a:off x="0" y="0"/>
            <a:ext cx="2432304" cy="530352"/>
          </a:xfrm>
          <a:prstGeom prst="rect">
            <a:avLst/>
          </a:prstGeom>
          <a:solidFill>
            <a:schemeClr val="accent2">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bwMode="gray">
          <a:xfrm>
            <a:off x="1426464" y="0"/>
            <a:ext cx="1572768" cy="438912"/>
          </a:xfrm>
          <a:prstGeom prst="rect">
            <a:avLst/>
          </a:prstGeom>
          <a:solidFill>
            <a:schemeClr val="accent6">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bwMode="gray">
          <a:xfrm>
            <a:off x="8842248" y="0"/>
            <a:ext cx="301752" cy="6858000"/>
          </a:xfrm>
          <a:prstGeom prst="rect">
            <a:avLst/>
          </a:prstGeom>
          <a:solidFill>
            <a:srgbClr val="9BBB59">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E448EE66-91E2-453D-A852-8FD5A814CD2B}" type="datetimeFigureOut">
              <a:rPr lang="ru-RU" smtClean="0"/>
              <a:pPr/>
              <a:t>26.10.2014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7C7CC8B-C216-471A-B981-55C3EB2F7DFF}"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199" y="548640"/>
            <a:ext cx="7699248" cy="932688"/>
          </a:xfrm>
        </p:spPr>
        <p:txBody>
          <a:bodyPr vert="horz" lIns="91440" tIns="45720" rIns="91440" bIns="45720" rtlCol="0" anchor="ctr">
            <a:normAutofit/>
          </a:bodyPr>
          <a:lstStyle>
            <a:lvl1pPr algn="l" defTabSz="914400" rtl="0" eaLnBrk="1" latinLnBrk="0" hangingPunct="1">
              <a:spcBef>
                <a:spcPct val="0"/>
              </a:spcBef>
              <a:buNone/>
              <a:defRPr lang="en-US" sz="3200" b="1" kern="1200" smtClean="0">
                <a:solidFill>
                  <a:schemeClr val="tx2"/>
                </a:solidFill>
                <a:latin typeface="+mj-lt"/>
                <a:ea typeface="+mj-ea"/>
                <a:cs typeface="+mj-cs"/>
              </a:defRPr>
            </a:lvl1pPr>
          </a:lstStyle>
          <a:p>
            <a:r>
              <a:rPr lang="ru-RU" smtClean="0"/>
              <a:t>Образец заголовка</a:t>
            </a:r>
            <a:endParaRPr lang="en-US"/>
          </a:p>
        </p:txBody>
      </p:sp>
      <p:sp>
        <p:nvSpPr>
          <p:cNvPr id="4" name="Text Placeholder 3"/>
          <p:cNvSpPr>
            <a:spLocks noGrp="1"/>
          </p:cNvSpPr>
          <p:nvPr>
            <p:ph type="body" sz="half" idx="2"/>
          </p:nvPr>
        </p:nvSpPr>
        <p:spPr>
          <a:xfrm>
            <a:off x="5330952" y="1645920"/>
            <a:ext cx="2816352" cy="4480560"/>
          </a:xfrm>
        </p:spPr>
        <p:txBody>
          <a:bodyPr vert="horz" lIns="91440" tIns="45720" rIns="91440" bIns="45720" rtlCol="0">
            <a:normAutofit/>
          </a:bodyPr>
          <a:lstStyle>
            <a:lvl1pPr marL="0" indent="0">
              <a:buNone/>
              <a:defRPr lang="en-US" sz="1400" kern="1200" smtClean="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ct val="20000"/>
              </a:spcBef>
              <a:buClr>
                <a:schemeClr val="accent1"/>
              </a:buClr>
              <a:buSzPct val="90000"/>
              <a:buFont typeface="Wingdings 3" pitchFamily="18" charset="2"/>
              <a:buNone/>
            </a:pPr>
            <a:r>
              <a:rPr lang="ru-RU" smtClean="0"/>
              <a:t>Образец текста</a:t>
            </a:r>
          </a:p>
        </p:txBody>
      </p:sp>
      <p:sp>
        <p:nvSpPr>
          <p:cNvPr id="5" name="Date Placeholder 4"/>
          <p:cNvSpPr>
            <a:spLocks noGrp="1"/>
          </p:cNvSpPr>
          <p:nvPr>
            <p:ph type="dt" sz="half" idx="10"/>
          </p:nvPr>
        </p:nvSpPr>
        <p:spPr/>
        <p:txBody>
          <a:bodyPr/>
          <a:lstStyle/>
          <a:p>
            <a:fld id="{E448EE66-91E2-453D-A852-8FD5A814CD2B}" type="datetimeFigureOut">
              <a:rPr lang="ru-RU" smtClean="0"/>
              <a:pPr/>
              <a:t>26.10.2014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7C7CC8B-C216-471A-B981-55C3EB2F7DFF}" type="slidenum">
              <a:rPr lang="ru-RU" smtClean="0"/>
              <a:pPr/>
              <a:t>‹#›</a:t>
            </a:fld>
            <a:endParaRPr lang="ru-RU"/>
          </a:p>
        </p:txBody>
      </p:sp>
      <p:sp>
        <p:nvSpPr>
          <p:cNvPr id="9" name="Content Placeholder 8"/>
          <p:cNvSpPr>
            <a:spLocks noGrp="1"/>
          </p:cNvSpPr>
          <p:nvPr>
            <p:ph sz="quarter" idx="13"/>
          </p:nvPr>
        </p:nvSpPr>
        <p:spPr>
          <a:xfrm>
            <a:off x="457200" y="1645920"/>
            <a:ext cx="4800600" cy="44805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801368" y="658368"/>
            <a:ext cx="5486400" cy="822960"/>
          </a:xfrm>
        </p:spPr>
        <p:txBody>
          <a:bodyPr vert="horz" lIns="91440" tIns="45720" rIns="91440" bIns="45720" rtlCol="0" anchor="b">
            <a:normAutofit/>
          </a:bodyPr>
          <a:lstStyle>
            <a:lvl1pPr algn="ctr" defTabSz="914400" rtl="0" eaLnBrk="1" latinLnBrk="0" hangingPunct="1">
              <a:spcBef>
                <a:spcPct val="0"/>
              </a:spcBef>
              <a:buNone/>
              <a:defRPr lang="en-US" sz="2800" b="1" kern="1200" smtClean="0">
                <a:solidFill>
                  <a:schemeClr val="tx2"/>
                </a:solidFill>
                <a:latin typeface="+mj-lt"/>
                <a:ea typeface="+mj-ea"/>
                <a:cs typeface="+mj-cs"/>
              </a:defRPr>
            </a:lvl1pPr>
          </a:lstStyle>
          <a:p>
            <a:r>
              <a:rPr lang="ru-RU" smtClean="0"/>
              <a:t>Образец заголовка</a:t>
            </a:r>
            <a:endParaRPr lang="en-US"/>
          </a:p>
        </p:txBody>
      </p:sp>
      <p:sp>
        <p:nvSpPr>
          <p:cNvPr id="3" name="Picture Placeholder 2"/>
          <p:cNvSpPr>
            <a:spLocks noGrp="1"/>
          </p:cNvSpPr>
          <p:nvPr>
            <p:ph type="pic" idx="1"/>
          </p:nvPr>
        </p:nvSpPr>
        <p:spPr bwMode="gray">
          <a:xfrm>
            <a:off x="1792224" y="1618488"/>
            <a:ext cx="5486400" cy="3639312"/>
          </a:xfrm>
          <a:solidFill>
            <a:srgbClr val="F8F8F8"/>
          </a:solidFill>
          <a:ln w="76200" cmpd="sng">
            <a:solidFill>
              <a:srgbClr val="FFFFFF"/>
            </a:solidFill>
          </a:ln>
          <a:effectLst>
            <a:outerShdw blurRad="50800" dist="38100" dir="5400000" algn="t" rotWithShape="0">
              <a:prstClr val="black">
                <a:alpha val="40000"/>
              </a:prstClr>
            </a:outerShdw>
          </a:effectLst>
        </p:spPr>
        <p:txBody>
          <a:bodyPr vert="horz" lIns="91440" tIns="45720" rIns="91440" bIns="45720" rtlCol="0">
            <a:normAutofit/>
          </a:bodyPr>
          <a:lstStyle>
            <a:lvl1pPr marL="0" indent="0" algn="l" defTabSz="914400" rtl="0" eaLnBrk="1" latinLnBrk="0" hangingPunct="1">
              <a:spcBef>
                <a:spcPct val="20000"/>
              </a:spcBef>
              <a:buClr>
                <a:schemeClr val="accent1"/>
              </a:buClr>
              <a:buSzPct val="90000"/>
              <a:buFont typeface="Wingdings 3" pitchFamily="18" charset="2"/>
              <a:buNone/>
              <a:defRPr lang="en-US" sz="3200" kern="1200" smtClean="0">
                <a:solidFill>
                  <a:schemeClr val="tx1"/>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a:off x="1792224" y="5413248"/>
            <a:ext cx="5486400" cy="98755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448EE66-91E2-453D-A852-8FD5A814CD2B}" type="datetimeFigureOut">
              <a:rPr lang="ru-RU" smtClean="0"/>
              <a:pPr/>
              <a:t>26.10.2014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7C7CC8B-C216-471A-B981-55C3EB2F7DFF}"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bwMode="gray">
          <a:xfrm>
            <a:off x="0" y="402336"/>
            <a:ext cx="8686800" cy="1097280"/>
          </a:xfrm>
          <a:prstGeom prst="rect">
            <a:avLst/>
          </a:prstGeom>
          <a:solidFill>
            <a:schemeClr val="tx2">
              <a:lumMod val="40000"/>
              <a:lumOff val="6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bwMode="gray">
          <a:xfrm>
            <a:off x="8165592" y="996696"/>
            <a:ext cx="978408" cy="896112"/>
          </a:xfrm>
          <a:prstGeom prst="rect">
            <a:avLst/>
          </a:prstGeom>
          <a:solidFill>
            <a:schemeClr val="accent5">
              <a:lumMod val="60000"/>
              <a:lumOff val="4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bwMode="gray">
          <a:xfrm>
            <a:off x="1783080" y="0"/>
            <a:ext cx="1947672" cy="539496"/>
          </a:xfrm>
          <a:prstGeom prst="rect">
            <a:avLst/>
          </a:prstGeom>
          <a:solidFill>
            <a:schemeClr val="accent6">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bwMode="gray">
          <a:xfrm>
            <a:off x="0" y="0"/>
            <a:ext cx="2432304" cy="539496"/>
          </a:xfrm>
          <a:prstGeom prst="rect">
            <a:avLst/>
          </a:prstGeom>
          <a:solidFill>
            <a:schemeClr val="accent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9496"/>
            <a:ext cx="8229600" cy="960120"/>
          </a:xfrm>
          <a:prstGeom prst="rect">
            <a:avLst/>
          </a:prstGeom>
        </p:spPr>
        <p:txBody>
          <a:bodyPr vert="horz" lIns="91440" tIns="45720" rIns="91440" bIns="45720" rtlCol="0" anchor="ctr">
            <a:normAutofit/>
          </a:bodyPr>
          <a:lstStyle/>
          <a:p>
            <a:r>
              <a:rPr lang="ru-RU" smtClean="0"/>
              <a:t>Образец заголовка</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2"/>
          </p:nvPr>
        </p:nvSpPr>
        <p:spPr>
          <a:xfrm>
            <a:off x="457200" y="6537960"/>
            <a:ext cx="2133600" cy="246888"/>
          </a:xfrm>
          <a:prstGeom prst="rect">
            <a:avLst/>
          </a:prstGeom>
        </p:spPr>
        <p:txBody>
          <a:bodyPr vert="horz" lIns="91440" tIns="45720" rIns="91440" bIns="45720" rtlCol="0" anchor="ctr"/>
          <a:lstStyle>
            <a:lvl1pPr algn="l">
              <a:defRPr sz="1200">
                <a:solidFill>
                  <a:schemeClr val="tx1">
                    <a:tint val="75000"/>
                  </a:schemeClr>
                </a:solidFill>
              </a:defRPr>
            </a:lvl1pPr>
          </a:lstStyle>
          <a:p>
            <a:fld id="{E448EE66-91E2-453D-A852-8FD5A814CD2B}" type="datetimeFigureOut">
              <a:rPr lang="ru-RU" smtClean="0"/>
              <a:pPr/>
              <a:t>26.10.2014</a:t>
            </a:fld>
            <a:endParaRPr lang="ru-RU"/>
          </a:p>
        </p:txBody>
      </p:sp>
      <p:sp>
        <p:nvSpPr>
          <p:cNvPr id="5" name="Footer Placeholder 4"/>
          <p:cNvSpPr>
            <a:spLocks noGrp="1"/>
          </p:cNvSpPr>
          <p:nvPr>
            <p:ph type="ftr" sz="quarter" idx="3"/>
          </p:nvPr>
        </p:nvSpPr>
        <p:spPr>
          <a:xfrm>
            <a:off x="5870448" y="6537960"/>
            <a:ext cx="2895600" cy="246888"/>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3502152" y="6537960"/>
            <a:ext cx="2133600" cy="246888"/>
          </a:xfrm>
          <a:prstGeom prst="rect">
            <a:avLst/>
          </a:prstGeom>
        </p:spPr>
        <p:txBody>
          <a:bodyPr vert="horz" lIns="91440" tIns="45720" rIns="91440" bIns="45720" rtlCol="0" anchor="ctr"/>
          <a:lstStyle>
            <a:lvl1pPr algn="ctr">
              <a:defRPr sz="1200">
                <a:solidFill>
                  <a:schemeClr val="tx1">
                    <a:tint val="75000"/>
                  </a:schemeClr>
                </a:solidFill>
              </a:defRPr>
            </a:lvl1pPr>
          </a:lstStyle>
          <a:p>
            <a:fld id="{E7C7CC8B-C216-471A-B981-55C3EB2F7DFF}"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spcBef>
          <a:spcPct val="20000"/>
        </a:spcBef>
        <a:buClr>
          <a:schemeClr val="accent1"/>
        </a:buClr>
        <a:buSzPct val="90000"/>
        <a:buFont typeface="Wingdings 3" pitchFamily="18"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chemeClr val="accent2"/>
        </a:buClr>
        <a:buSzPct val="90000"/>
        <a:buFont typeface="Wingdings 3" pitchFamily="18" charset="2"/>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chemeClr val="accent3"/>
        </a:buClr>
        <a:buSzPct val="90000"/>
        <a:buFont typeface="Wingdings 3" pitchFamily="18"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chemeClr val="accent4"/>
        </a:buClr>
        <a:buSzPct val="90000"/>
        <a:buFont typeface="Wingdings 3" pitchFamily="18" charset="2"/>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chemeClr val="accent5"/>
        </a:buClr>
        <a:buSzPct val="90000"/>
        <a:buFont typeface="Wingdings 3" pitchFamily="18"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785794"/>
            <a:ext cx="8229600" cy="2225668"/>
          </a:xfrm>
        </p:spPr>
        <p:txBody>
          <a:bodyPr>
            <a:normAutofit/>
          </a:bodyPr>
          <a:lstStyle/>
          <a:p>
            <a:r>
              <a:rPr lang="ru-RU" dirty="0" smtClean="0"/>
              <a:t>Почётный реестр студенческих </a:t>
            </a:r>
            <a:r>
              <a:rPr lang="ru-RU" dirty="0" err="1" smtClean="0"/>
              <a:t>микрооткрытий</a:t>
            </a:r>
            <a:r>
              <a:rPr lang="ru-RU" dirty="0" smtClean="0"/>
              <a:t> в области философии и биоэтики</a:t>
            </a:r>
            <a:endParaRPr lang="ru-RU" dirty="0"/>
          </a:p>
        </p:txBody>
      </p:sp>
      <p:sp>
        <p:nvSpPr>
          <p:cNvPr id="3" name="Содержимое 2"/>
          <p:cNvSpPr>
            <a:spLocks noGrp="1"/>
          </p:cNvSpPr>
          <p:nvPr>
            <p:ph idx="1"/>
          </p:nvPr>
        </p:nvSpPr>
        <p:spPr>
          <a:xfrm>
            <a:off x="500034" y="3786190"/>
            <a:ext cx="8229600" cy="2428892"/>
          </a:xfrm>
        </p:spPr>
        <p:txBody>
          <a:bodyPr/>
          <a:lstStyle/>
          <a:p>
            <a:pPr algn="ctr">
              <a:buNone/>
            </a:pPr>
            <a:r>
              <a:rPr lang="ru-RU" dirty="0" smtClean="0"/>
              <a:t>Кафедра философии, биомедицинской этики и гуманитарных наук МГМСУ им. А.И.Евдокимова</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143250" y="356870"/>
            <a:ext cx="5572125" cy="6286500"/>
          </a:xfrm>
        </p:spPr>
        <p:txBody>
          <a:bodyPr wrap="square" lIns="91440" tIns="45720" rIns="91440" bIns="45720" anchor="b">
            <a:normAutofit lnSpcReduction="10000"/>
          </a:bodyPr>
          <a:lstStyle/>
          <a:p>
            <a:pPr marL="0" indent="0" algn="just" defTabSz="914400" latinLnBrk="0">
              <a:lnSpc>
                <a:spcPct val="104000"/>
              </a:lnSpc>
              <a:spcBef>
                <a:spcPts val="0"/>
              </a:spcBef>
              <a:spcAft>
                <a:spcPts val="0"/>
              </a:spcAft>
              <a:buFontTx/>
              <a:buNone/>
            </a:pPr>
            <a:r>
              <a:rPr lang="en-US" altLang="ko-KR" sz="1200" b="1" dirty="0" smtClean="0">
                <a:solidFill>
                  <a:srgbClr val="000000"/>
                </a:solidFill>
                <a:latin typeface="Tw Cen MT" charset="0"/>
              </a:rPr>
              <a:t>Микрооткрытие № 1</a:t>
            </a:r>
            <a:endParaRPr lang="ko-KR" altLang="en-US" sz="1200" b="1" dirty="0" smtClean="0">
              <a:latin typeface="Tw Cen MT" charset="0"/>
            </a:endParaRPr>
          </a:p>
          <a:p>
            <a:pPr marL="0" indent="0" algn="just" defTabSz="914400" latinLnBrk="0">
              <a:lnSpc>
                <a:spcPct val="104000"/>
              </a:lnSpc>
              <a:spcBef>
                <a:spcPts val="200"/>
              </a:spcBef>
              <a:spcAft>
                <a:spcPts val="0"/>
              </a:spcAft>
              <a:buFontTx/>
              <a:buNone/>
            </a:pPr>
            <a:r>
              <a:rPr lang="en-US" altLang="ko-KR" sz="1200" b="1" dirty="0" smtClean="0">
                <a:solidFill>
                  <a:srgbClr val="000000"/>
                </a:solidFill>
                <a:latin typeface="Tw Cen MT" charset="0"/>
              </a:rPr>
              <a:t>«Разрушение Апостериорного блока – путь к осуществлению желаний»</a:t>
            </a:r>
            <a:endParaRPr lang="ko-KR" altLang="en-US" sz="1200" b="1" dirty="0" smtClean="0">
              <a:latin typeface="Tw Cen MT" charset="0"/>
            </a:endParaRPr>
          </a:p>
          <a:p>
            <a:pPr marL="0" indent="0" algn="just" defTabSz="914400" latinLnBrk="0">
              <a:lnSpc>
                <a:spcPct val="104000"/>
              </a:lnSpc>
              <a:spcBef>
                <a:spcPts val="200"/>
              </a:spcBef>
              <a:spcAft>
                <a:spcPts val="0"/>
              </a:spcAft>
              <a:buFontTx/>
              <a:buNone/>
            </a:pPr>
            <a:endParaRPr lang="ko-KR" altLang="en-US" sz="1200" dirty="0" smtClean="0">
              <a:latin typeface="Tw Cen MT" charset="0"/>
            </a:endParaRPr>
          </a:p>
          <a:p>
            <a:pPr marL="0" indent="0" algn="just" defTabSz="914400" latinLnBrk="0">
              <a:lnSpc>
                <a:spcPct val="104000"/>
              </a:lnSpc>
              <a:spcBef>
                <a:spcPts val="200"/>
              </a:spcBef>
              <a:spcAft>
                <a:spcPts val="0"/>
              </a:spcAft>
              <a:buFontTx/>
              <a:buNone/>
            </a:pPr>
            <a:r>
              <a:rPr lang="en-US" altLang="ko-KR" sz="1200" b="1" dirty="0" smtClean="0">
                <a:solidFill>
                  <a:srgbClr val="000000"/>
                </a:solidFill>
                <a:latin typeface="Tw Cen MT" charset="0"/>
              </a:rPr>
              <a:t>Сжатое описание</a:t>
            </a:r>
            <a:r>
              <a:rPr lang="en-US" altLang="ko-KR" sz="1200" dirty="0" smtClean="0">
                <a:solidFill>
                  <a:srgbClr val="000000"/>
                </a:solidFill>
                <a:latin typeface="Tw Cen MT" charset="0"/>
              </a:rPr>
              <a:t>:</a:t>
            </a:r>
            <a:endParaRPr lang="ko-KR" altLang="en-US" sz="1200" dirty="0" smtClean="0">
              <a:latin typeface="Tw Cen MT" charset="0"/>
            </a:endParaRPr>
          </a:p>
          <a:p>
            <a:pPr marL="0" indent="0" algn="just" defTabSz="914400" latinLnBrk="0">
              <a:lnSpc>
                <a:spcPct val="104000"/>
              </a:lnSpc>
              <a:spcBef>
                <a:spcPts val="200"/>
              </a:spcBef>
              <a:spcAft>
                <a:spcPts val="0"/>
              </a:spcAft>
              <a:buFontTx/>
              <a:buNone/>
            </a:pPr>
            <a:r>
              <a:rPr lang="en-US" altLang="ko-KR" sz="1200" dirty="0" smtClean="0">
                <a:solidFill>
                  <a:srgbClr val="000000"/>
                </a:solidFill>
                <a:latin typeface="Tw Cen MT" charset="0"/>
              </a:rPr>
              <a:t> </a:t>
            </a:r>
            <a:r>
              <a:rPr lang="en-US" altLang="ko-KR" sz="1200" dirty="0" smtClean="0">
                <a:solidFill>
                  <a:srgbClr val="000000"/>
                </a:solidFill>
                <a:latin typeface="굴림" charset="0"/>
                <a:ea typeface="굴림" charset="0"/>
              </a:rPr>
              <a:t>Современная наука до сих пор не объяснила возможность людей воплощать в жизнь свои мечты. Рассмотрев проблему неисполненных желаний через призму собственных взглядов, я пришла к выводу о том, что существует нечто, ограничивающее наши возможности. Это самое нечто - апостериорный блок - внутренние рамки, возникающие на основе знаний, полученных из жизненного опыта. </a:t>
            </a:r>
            <a:endParaRPr lang="ko-KR" altLang="en-US" sz="1200" dirty="0" smtClean="0">
              <a:latin typeface="굴림" charset="0"/>
              <a:ea typeface="굴림" charset="0"/>
            </a:endParaRPr>
          </a:p>
          <a:p>
            <a:pPr marL="0" indent="0" algn="just" defTabSz="508000">
              <a:lnSpc>
                <a:spcPct val="95000"/>
              </a:lnSpc>
              <a:spcBef>
                <a:spcPts val="100"/>
              </a:spcBef>
              <a:spcAft>
                <a:spcPts val="100"/>
              </a:spcAft>
              <a:buFontTx/>
              <a:buNone/>
            </a:pPr>
            <a:r>
              <a:rPr lang="en-US" altLang="ko-KR" sz="1200" dirty="0" smtClean="0">
                <a:solidFill>
                  <a:srgbClr val="000000"/>
                </a:solidFill>
                <a:latin typeface="굴림" charset="0"/>
                <a:ea typeface="굴림" charset="0"/>
              </a:rPr>
              <a:t>В процессе размышлений мною обнаружены механизмы работы внутреннего мира: идеальный, который объясняет круговорот энергии из внешнего во внутренний мир,  и объясняющий сложности круговорота энергии, встречающиеся при установлении для этого препятствий.</a:t>
            </a:r>
            <a:endParaRPr lang="ko-KR" altLang="en-US" sz="1200" dirty="0" smtClean="0">
              <a:latin typeface="굴림" charset="0"/>
              <a:ea typeface="굴림" charset="0"/>
            </a:endParaRPr>
          </a:p>
          <a:p>
            <a:pPr marL="0" indent="0" algn="just" defTabSz="914400" latinLnBrk="0">
              <a:lnSpc>
                <a:spcPct val="104000"/>
              </a:lnSpc>
              <a:spcBef>
                <a:spcPts val="200"/>
              </a:spcBef>
              <a:spcAft>
                <a:spcPts val="0"/>
              </a:spcAft>
              <a:buFontTx/>
              <a:buNone/>
            </a:pPr>
            <a:r>
              <a:rPr lang="en-US" altLang="ko-KR" sz="1200" dirty="0" smtClean="0">
                <a:solidFill>
                  <a:srgbClr val="000000"/>
                </a:solidFill>
                <a:latin typeface="굴림" charset="0"/>
                <a:ea typeface="굴림" charset="0"/>
              </a:rPr>
              <a:t>В достижении цели основное значение играют понятия «Вера» и «Воля». Основываясь на знаниях этих терминов, сконструированы ситуации, в которых сумма понятий «Вера» и «Воля» имеют различные значения в зависимости от количества и качества каждого из них</a:t>
            </a:r>
            <a:endParaRPr lang="ko-KR" altLang="en-US" sz="1200" dirty="0" smtClean="0">
              <a:latin typeface="굴림" charset="0"/>
              <a:ea typeface="굴림" charset="0"/>
            </a:endParaRPr>
          </a:p>
          <a:p>
            <a:pPr marL="0" indent="0" algn="just" defTabSz="914400" latinLnBrk="0">
              <a:lnSpc>
                <a:spcPct val="104000"/>
              </a:lnSpc>
              <a:spcBef>
                <a:spcPts val="200"/>
              </a:spcBef>
              <a:spcAft>
                <a:spcPts val="0"/>
              </a:spcAft>
              <a:buFontTx/>
              <a:buNone/>
            </a:pPr>
            <a:r>
              <a:rPr lang="en-US" altLang="ko-KR" sz="1200" dirty="0" smtClean="0">
                <a:solidFill>
                  <a:srgbClr val="000000"/>
                </a:solidFill>
                <a:latin typeface="Tw Cen MT" charset="0"/>
              </a:rPr>
              <a:t>        </a:t>
            </a:r>
            <a:endParaRPr lang="ko-KR" altLang="en-US" sz="1200" dirty="0" smtClean="0">
              <a:latin typeface="Tw Cen MT" charset="0"/>
            </a:endParaRPr>
          </a:p>
          <a:p>
            <a:pPr marL="0" indent="0" algn="just" defTabSz="914400" latinLnBrk="0">
              <a:lnSpc>
                <a:spcPct val="104000"/>
              </a:lnSpc>
              <a:spcBef>
                <a:spcPts val="200"/>
              </a:spcBef>
              <a:spcAft>
                <a:spcPts val="0"/>
              </a:spcAft>
              <a:buFontTx/>
              <a:buNone/>
            </a:pPr>
            <a:r>
              <a:rPr lang="en-US" altLang="ko-KR" sz="1200" dirty="0" smtClean="0">
                <a:solidFill>
                  <a:srgbClr val="000000"/>
                </a:solidFill>
                <a:latin typeface="Tw Cen MT" charset="0"/>
              </a:rPr>
              <a:t> </a:t>
            </a:r>
            <a:endParaRPr lang="ko-KR" altLang="en-US" sz="1200" dirty="0" smtClean="0">
              <a:latin typeface="Tw Cen MT" charset="0"/>
            </a:endParaRPr>
          </a:p>
          <a:p>
            <a:pPr marL="0" indent="0" algn="just" defTabSz="914400" latinLnBrk="0">
              <a:lnSpc>
                <a:spcPct val="104000"/>
              </a:lnSpc>
              <a:spcBef>
                <a:spcPts val="200"/>
              </a:spcBef>
              <a:spcAft>
                <a:spcPts val="0"/>
              </a:spcAft>
              <a:buFontTx/>
              <a:buNone/>
            </a:pPr>
            <a:r>
              <a:rPr lang="en-US" altLang="ko-KR" sz="1200" b="1" dirty="0" smtClean="0">
                <a:solidFill>
                  <a:srgbClr val="000000"/>
                </a:solidFill>
                <a:latin typeface="Tw Cen MT" charset="0"/>
              </a:rPr>
              <a:t>Сжатое обоснование</a:t>
            </a:r>
            <a:r>
              <a:rPr lang="en-US" altLang="ko-KR" sz="1200" dirty="0" smtClean="0">
                <a:solidFill>
                  <a:srgbClr val="000000"/>
                </a:solidFill>
                <a:latin typeface="Tw Cen MT" charset="0"/>
              </a:rPr>
              <a:t>:</a:t>
            </a:r>
            <a:endParaRPr lang="ko-KR" altLang="en-US" sz="1200" dirty="0" smtClean="0">
              <a:latin typeface="Tw Cen MT" charset="0"/>
            </a:endParaRPr>
          </a:p>
          <a:p>
            <a:pPr marL="0" indent="0" algn="just" defTabSz="914400" latinLnBrk="0">
              <a:lnSpc>
                <a:spcPct val="104000"/>
              </a:lnSpc>
              <a:spcBef>
                <a:spcPts val="200"/>
              </a:spcBef>
              <a:spcAft>
                <a:spcPts val="0"/>
              </a:spcAft>
              <a:buFontTx/>
              <a:buNone/>
            </a:pPr>
            <a:r>
              <a:rPr lang="en-US" altLang="ko-KR" sz="1200" dirty="0" smtClean="0">
                <a:solidFill>
                  <a:srgbClr val="000000"/>
                </a:solidFill>
                <a:latin typeface="Tw Cen MT" charset="0"/>
              </a:rPr>
              <a:t>Без рамок человек свободен, рамки блокируют восприятие мира. Основная идея теории заключается в том, что для освобождения от «невозможности» необходимо разрушить апостериорный блок, таким образом дав энергии возможность выхода. Практическое обоснование утверждает, что любому человеку по силам осуществить свою любую мечту. Для этого необходимо ясно и четко представлять то, к чему стремишься, верить в то, что ты сможешь этого достичь, иметь достаточную силу для воплощения мечты. «Я хочу, поэтому у меня это будет».</a:t>
            </a:r>
            <a:endParaRPr lang="ko-KR" altLang="en-US" sz="1200" dirty="0" smtClean="0">
              <a:latin typeface="Tw Cen MT" charset="0"/>
            </a:endParaRPr>
          </a:p>
          <a:p>
            <a:pPr marL="0" indent="0" algn="just" defTabSz="914400" latinLnBrk="0">
              <a:lnSpc>
                <a:spcPct val="104000"/>
              </a:lnSpc>
              <a:spcBef>
                <a:spcPts val="200"/>
              </a:spcBef>
              <a:spcAft>
                <a:spcPts val="100"/>
              </a:spcAft>
              <a:buFontTx/>
              <a:buNone/>
            </a:pPr>
            <a:r>
              <a:rPr lang="en-US" altLang="ko-KR" sz="1200" dirty="0" smtClean="0">
                <a:solidFill>
                  <a:srgbClr val="000000"/>
                </a:solidFill>
                <a:latin typeface="Tw Cen MT" charset="0"/>
              </a:rPr>
              <a:t>«Истинно говорю вам: если будете иметь веру и не усомнитесь, то и если и горе сей скажете: «поднимись и ввергнись в море!», - будет» (Мф.21:21).</a:t>
            </a:r>
            <a:endParaRPr lang="ko-KR" altLang="en-US" sz="1200" dirty="0" smtClean="0">
              <a:latin typeface="Tw Cen MT" charset="0"/>
            </a:endParaRPr>
          </a:p>
        </p:txBody>
      </p:sp>
      <p:pic>
        <p:nvPicPr>
          <p:cNvPr id="1026" name="Picture 2"/>
          <p:cNvPicPr>
            <a:picLocks noChangeAspect="1" noChangeArrowheads="1"/>
          </p:cNvPicPr>
          <p:nvPr/>
        </p:nvPicPr>
        <p:blipFill>
          <a:blip r:embed="rId2"/>
          <a:srcRect/>
          <a:stretch>
            <a:fillRect/>
          </a:stretch>
        </p:blipFill>
        <p:spPr bwMode="auto">
          <a:xfrm>
            <a:off x="214282" y="142852"/>
            <a:ext cx="2581275" cy="3457575"/>
          </a:xfrm>
          <a:prstGeom prst="rect">
            <a:avLst/>
          </a:prstGeom>
          <a:noFill/>
          <a:ln w="9525">
            <a:noFill/>
            <a:miter lim="800000"/>
            <a:headEnd/>
            <a:tailEnd/>
          </a:ln>
          <a:effectLst/>
        </p:spPr>
      </p:pic>
      <p:sp>
        <p:nvSpPr>
          <p:cNvPr id="5" name="TextBox 4"/>
          <p:cNvSpPr txBox="1"/>
          <p:nvPr/>
        </p:nvSpPr>
        <p:spPr>
          <a:xfrm>
            <a:off x="142845" y="3929066"/>
            <a:ext cx="3071834" cy="1477328"/>
          </a:xfrm>
          <a:prstGeom prst="rect">
            <a:avLst/>
          </a:prstGeom>
          <a:noFill/>
        </p:spPr>
        <p:txBody>
          <a:bodyPr wrap="square" rtlCol="0">
            <a:spAutoFit/>
          </a:bodyPr>
          <a:lstStyle/>
          <a:p>
            <a:r>
              <a:rPr lang="ru-RU" dirty="0" smtClean="0"/>
              <a:t>Автор: </a:t>
            </a:r>
            <a:r>
              <a:rPr lang="ru-RU" dirty="0" err="1" smtClean="0"/>
              <a:t>Жаркова</a:t>
            </a:r>
            <a:r>
              <a:rPr lang="ru-RU" dirty="0" smtClean="0"/>
              <a:t> Анастасия Алексеевна, </a:t>
            </a:r>
          </a:p>
          <a:p>
            <a:r>
              <a:rPr lang="ru-RU" dirty="0"/>
              <a:t>с</a:t>
            </a:r>
            <a:r>
              <a:rPr lang="ru-RU" dirty="0" smtClean="0"/>
              <a:t>тудентка 5-й группы 3-го курса стоматологического факультета (2013 г.)</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Светлана\Desktop\Работа\SDODBzMy53g.jpg"/>
          <p:cNvPicPr>
            <a:picLocks noChangeAspect="1" noChangeArrowheads="1"/>
          </p:cNvPicPr>
          <p:nvPr/>
        </p:nvPicPr>
        <p:blipFill rotWithShape="1">
          <a:blip r:embed="rId2">
            <a:extLst>
              <a:ext uri="{28A0092B-C50C-407E-A947-70E740481C1C}">
                <a14:useLocalDpi xmlns="" xmlns:a14="http://schemas.microsoft.com/office/drawing/2010/main" val="0"/>
              </a:ext>
            </a:extLst>
          </a:blip>
          <a:srcRect r="11836" b="2765"/>
          <a:stretch/>
        </p:blipFill>
        <p:spPr bwMode="auto">
          <a:xfrm>
            <a:off x="179512" y="116632"/>
            <a:ext cx="2520280" cy="3610545"/>
          </a:xfrm>
          <a:prstGeom prst="rect">
            <a:avLst/>
          </a:prstGeom>
          <a:noFill/>
          <a:extLst>
            <a:ext uri="{909E8E84-426E-40DD-AFC4-6F175D3DCCD1}">
              <a14:hiddenFill xmlns="" xmlns:a14="http://schemas.microsoft.com/office/drawing/2010/main">
                <a:solidFill>
                  <a:srgbClr val="FFFFFF"/>
                </a:solidFill>
              </a14:hiddenFill>
            </a:ext>
          </a:extLst>
        </p:spPr>
      </p:pic>
      <p:sp>
        <p:nvSpPr>
          <p:cNvPr id="6" name="TextBox 5"/>
          <p:cNvSpPr txBox="1"/>
          <p:nvPr/>
        </p:nvSpPr>
        <p:spPr>
          <a:xfrm>
            <a:off x="142845" y="3929066"/>
            <a:ext cx="3071834" cy="1477328"/>
          </a:xfrm>
          <a:prstGeom prst="rect">
            <a:avLst/>
          </a:prstGeom>
          <a:noFill/>
        </p:spPr>
        <p:txBody>
          <a:bodyPr wrap="square" rtlCol="0">
            <a:spAutoFit/>
          </a:bodyPr>
          <a:lstStyle/>
          <a:p>
            <a:r>
              <a:rPr lang="ru-RU" dirty="0" smtClean="0"/>
              <a:t>Автор: Иркина Светлана Владимировна, </a:t>
            </a:r>
          </a:p>
          <a:p>
            <a:r>
              <a:rPr lang="ru-RU" dirty="0"/>
              <a:t>с</a:t>
            </a:r>
            <a:r>
              <a:rPr lang="ru-RU" dirty="0" smtClean="0"/>
              <a:t>тудентка 34-й группы 3-го курса стоматологического факультета (2014 г.)</a:t>
            </a:r>
            <a:endParaRPr lang="ru-RU" dirty="0"/>
          </a:p>
        </p:txBody>
      </p:sp>
      <p:sp>
        <p:nvSpPr>
          <p:cNvPr id="7" name="Подзаголовок 2"/>
          <p:cNvSpPr txBox="1">
            <a:spLocks/>
          </p:cNvSpPr>
          <p:nvPr/>
        </p:nvSpPr>
        <p:spPr>
          <a:xfrm>
            <a:off x="3143240" y="135595"/>
            <a:ext cx="5821248" cy="6150925"/>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Clr>
                <a:schemeClr val="accent1"/>
              </a:buClr>
              <a:buSzPct val="90000"/>
              <a:buFont typeface="Wingdings 3" pitchFamily="18"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chemeClr val="accent2"/>
              </a:buClr>
              <a:buSzPct val="90000"/>
              <a:buFont typeface="Wingdings 3" pitchFamily="18" charset="2"/>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chemeClr val="accent3"/>
              </a:buClr>
              <a:buSzPct val="90000"/>
              <a:buFont typeface="Wingdings 3" pitchFamily="18"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chemeClr val="accent4"/>
              </a:buClr>
              <a:buSzPct val="90000"/>
              <a:buFont typeface="Wingdings 3" pitchFamily="18" charset="2"/>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chemeClr val="accent5"/>
              </a:buClr>
              <a:buSzPct val="90000"/>
              <a:buFont typeface="Wingdings 3" pitchFamily="18"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r>
              <a:rPr lang="ru-RU" sz="1200" b="1" dirty="0" err="1" smtClean="0"/>
              <a:t>Микрооткрытие</a:t>
            </a:r>
            <a:r>
              <a:rPr lang="ru-RU" sz="1200" b="1" dirty="0" smtClean="0"/>
              <a:t> № 2</a:t>
            </a:r>
          </a:p>
          <a:p>
            <a:pPr algn="just"/>
            <a:r>
              <a:rPr lang="ru-RU" sz="1200" b="1" dirty="0" smtClean="0"/>
              <a:t>«Закон всеобщего подобия»</a:t>
            </a:r>
          </a:p>
          <a:p>
            <a:pPr algn="just"/>
            <a:endParaRPr lang="ru-RU" sz="1200" dirty="0" smtClean="0"/>
          </a:p>
          <a:p>
            <a:pPr algn="just"/>
            <a:r>
              <a:rPr lang="ru-RU" sz="1200" b="1" dirty="0" smtClean="0"/>
              <a:t>Сжатое описание</a:t>
            </a:r>
            <a:r>
              <a:rPr lang="ru-RU" sz="1200" dirty="0" smtClean="0"/>
              <a:t>:</a:t>
            </a:r>
          </a:p>
          <a:p>
            <a:pPr algn="just"/>
            <a:r>
              <a:rPr lang="ru-RU" sz="1200" dirty="0" smtClean="0"/>
              <a:t> </a:t>
            </a:r>
            <a:r>
              <a:rPr lang="ru-RU" sz="1200" i="1" dirty="0"/>
              <a:t>Некоторая часть любого существующего предмета имеет в себе подобие некоторой части другого предмета.</a:t>
            </a:r>
            <a:endParaRPr lang="ru-RU" sz="1200" dirty="0"/>
          </a:p>
          <a:p>
            <a:pPr algn="just"/>
            <a:r>
              <a:rPr lang="ru-RU" sz="1200" dirty="0" smtClean="0"/>
              <a:t>   В чем угодно мы можем найти такую часть, которая была бы подобна некоторой части чего-то еще.  Таким образом в нашем мире связаны не только физические предметы, но и мысли, чувства, законы природы и даже сверхъестественные явления. </a:t>
            </a:r>
          </a:p>
          <a:p>
            <a:pPr algn="just"/>
            <a:r>
              <a:rPr lang="ru-RU" sz="1200" dirty="0" smtClean="0"/>
              <a:t>  Например, планетарная модель строения атома является подобием космической системы. Или такая структура, как </a:t>
            </a:r>
            <a:r>
              <a:rPr lang="ru-RU" sz="1200" dirty="0" err="1" smtClean="0"/>
              <a:t>биоэт</a:t>
            </a:r>
            <a:r>
              <a:rPr lang="ru-RU" sz="1200" dirty="0" smtClean="0"/>
              <a:t> (биоэтика), является некоторым подобием квантовой системы (квантовая механика).</a:t>
            </a:r>
          </a:p>
          <a:p>
            <a:pPr algn="just"/>
            <a:r>
              <a:rPr lang="ru-RU" sz="1200" dirty="0"/>
              <a:t> </a:t>
            </a:r>
            <a:r>
              <a:rPr lang="ru-RU" sz="1200" dirty="0" smtClean="0"/>
              <a:t>  В процессе своего исследования я привожу доказательства существования этого закона на всех уровнях  бытия.  Начиная с физического, материального, завершая сверхматериальным, духовным. </a:t>
            </a:r>
          </a:p>
          <a:p>
            <a:pPr algn="just"/>
            <a:r>
              <a:rPr lang="ru-RU" sz="1200" dirty="0"/>
              <a:t> </a:t>
            </a:r>
            <a:r>
              <a:rPr lang="ru-RU" sz="1200" dirty="0" smtClean="0"/>
              <a:t>  А так же на основе этого закона привожу доказательства невозможности самовозникновения мира из ничего (опровержение теории большого взрыва),  самозарождения жизни и происхождения человека от обезьяны. </a:t>
            </a:r>
          </a:p>
          <a:p>
            <a:pPr algn="just"/>
            <a:r>
              <a:rPr lang="ru-RU" sz="1200" b="1" dirty="0" smtClean="0"/>
              <a:t>Сжатое обоснование</a:t>
            </a:r>
            <a:r>
              <a:rPr lang="ru-RU" sz="1200" dirty="0" smtClean="0"/>
              <a:t>:</a:t>
            </a:r>
          </a:p>
          <a:p>
            <a:pPr algn="just"/>
            <a:r>
              <a:rPr lang="ru-RU" sz="1200" dirty="0"/>
              <a:t> </a:t>
            </a:r>
            <a:r>
              <a:rPr lang="ru-RU" sz="1200" dirty="0" smtClean="0"/>
              <a:t>  Согласно закону всеобщего подобия все, что существует в нашем мире, имеет какое-либо отражение, хотя бы самой малой своей частью, в чем-либо еще. </a:t>
            </a:r>
          </a:p>
          <a:p>
            <a:pPr algn="just"/>
            <a:r>
              <a:rPr lang="ru-RU" sz="1200" dirty="0"/>
              <a:t> </a:t>
            </a:r>
            <a:r>
              <a:rPr lang="ru-RU" sz="1200" dirty="0" smtClean="0"/>
              <a:t>  Но самовозникновения чего-то из ничего просто не существует, так как даже воплотить это в мысли (реалии совершенно свободной и необъятной по возможностям) нельзя. Ведь если мы подумаем о «ничто», то это «ничто» уже так же существует. Мы можем придумать что-то, используя части уже чего-то существующего, а сделать что-то из ничего невозможно. </a:t>
            </a:r>
          </a:p>
          <a:p>
            <a:pPr algn="just"/>
            <a:r>
              <a:rPr lang="ru-RU" sz="1200" dirty="0" smtClean="0"/>
              <a:t>   Только Бог, согласно христианской религии, может творить из ничего. Что при глубоком изучении и осмыслении вполне подтверждается даже нашими накопленными научными знаниями. И «законом всеобщего подобия» в том числе. </a:t>
            </a:r>
          </a:p>
        </p:txBody>
      </p:sp>
    </p:spTree>
    <p:extLst>
      <p:ext uri="{BB962C8B-B14F-4D97-AF65-F5344CB8AC3E}">
        <p14:creationId xmlns="" xmlns:p14="http://schemas.microsoft.com/office/powerpoint/2010/main" val="1888465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 3"/>
          <p:cNvSpPr>
            <a:spLocks noGrp="1" noChangeArrowheads="1"/>
          </p:cNvSpPr>
          <p:nvPr/>
        </p:nvSpPr>
        <p:spPr>
          <a:xfrm>
            <a:off x="3143250" y="642918"/>
            <a:ext cx="6000750" cy="5996006"/>
          </a:xfrm>
          <a:prstGeom prst="rect">
            <a:avLst/>
          </a:prstGeom>
          <a:noFill/>
          <a:ln w="3175" cap="flat" cmpd="sng">
            <a:prstDash val="solid"/>
          </a:ln>
        </p:spPr>
        <p:txBody>
          <a:bodyPr wrap="square" lIns="91440" tIns="45720" rIns="91440" bIns="45720" anchor="b"/>
          <a:lstStyle/>
          <a:p>
            <a:pPr marL="0" indent="0" algn="just" defTabSz="508000">
              <a:lnSpc>
                <a:spcPct val="104000"/>
              </a:lnSpc>
              <a:spcBef>
                <a:spcPts val="0"/>
              </a:spcBef>
              <a:spcAft>
                <a:spcPts val="100"/>
              </a:spcAft>
              <a:buFontTx/>
              <a:buNone/>
            </a:pPr>
            <a:endParaRPr lang="ru-RU" altLang="ko-KR" sz="1200" b="1" dirty="0" smtClean="0">
              <a:solidFill>
                <a:srgbClr val="000000"/>
              </a:solidFill>
              <a:latin typeface="굴림" charset="0"/>
              <a:ea typeface="굴림" charset="0"/>
            </a:endParaRPr>
          </a:p>
          <a:p>
            <a:pPr marL="0" indent="0" algn="just" defTabSz="508000">
              <a:lnSpc>
                <a:spcPct val="104000"/>
              </a:lnSpc>
              <a:spcBef>
                <a:spcPts val="0"/>
              </a:spcBef>
              <a:spcAft>
                <a:spcPts val="100"/>
              </a:spcAft>
              <a:buFontTx/>
              <a:buNone/>
            </a:pPr>
            <a:endParaRPr lang="ru-RU" altLang="ko-KR" sz="1200" b="1" dirty="0" smtClean="0">
              <a:solidFill>
                <a:srgbClr val="000000"/>
              </a:solidFill>
              <a:latin typeface="굴림" charset="0"/>
              <a:ea typeface="굴림" charset="0"/>
            </a:endParaRPr>
          </a:p>
          <a:p>
            <a:pPr marL="0" indent="0" algn="just" defTabSz="508000">
              <a:lnSpc>
                <a:spcPct val="104000"/>
              </a:lnSpc>
              <a:spcBef>
                <a:spcPts val="0"/>
              </a:spcBef>
              <a:spcAft>
                <a:spcPts val="100"/>
              </a:spcAft>
              <a:buFontTx/>
              <a:buNone/>
            </a:pPr>
            <a:r>
              <a:rPr lang="en-US" altLang="ko-KR" sz="1200" b="1" dirty="0" err="1" smtClean="0">
                <a:solidFill>
                  <a:srgbClr val="000000"/>
                </a:solidFill>
                <a:latin typeface="굴림" charset="0"/>
                <a:ea typeface="굴림" charset="0"/>
              </a:rPr>
              <a:t>Микрооткрытие</a:t>
            </a:r>
            <a:r>
              <a:rPr lang="en-US" altLang="ko-KR" sz="1200" b="1" dirty="0" smtClean="0">
                <a:solidFill>
                  <a:srgbClr val="000000"/>
                </a:solidFill>
                <a:latin typeface="굴림" charset="0"/>
                <a:ea typeface="굴림" charset="0"/>
              </a:rPr>
              <a:t> </a:t>
            </a:r>
            <a:r>
              <a:rPr lang="en-US" altLang="ko-KR" sz="1200" b="1" dirty="0" smtClean="0">
                <a:solidFill>
                  <a:srgbClr val="000000"/>
                </a:solidFill>
                <a:latin typeface="굴림" charset="0"/>
                <a:ea typeface="굴림" charset="0"/>
              </a:rPr>
              <a:t>№ 3</a:t>
            </a:r>
            <a:endParaRPr lang="ko-KR" altLang="en-US" sz="1200" b="1" dirty="0" smtClean="0">
              <a:latin typeface="굴림" charset="0"/>
              <a:ea typeface="굴림" charset="0"/>
            </a:endParaRPr>
          </a:p>
          <a:p>
            <a:pPr marL="0" indent="0" algn="just" defTabSz="508000">
              <a:lnSpc>
                <a:spcPct val="104000"/>
              </a:lnSpc>
              <a:spcBef>
                <a:spcPts val="100"/>
              </a:spcBef>
              <a:spcAft>
                <a:spcPts val="100"/>
              </a:spcAft>
              <a:buFontTx/>
              <a:buNone/>
            </a:pPr>
            <a:r>
              <a:rPr lang="en-US" altLang="ko-KR" sz="1200" b="1" dirty="0" smtClean="0">
                <a:solidFill>
                  <a:srgbClr val="000000"/>
                </a:solidFill>
                <a:latin typeface="굴림" charset="0"/>
                <a:ea typeface="굴림" charset="0"/>
              </a:rPr>
              <a:t>«Теория психосоматической циркуляции энтропии.»</a:t>
            </a:r>
            <a:endParaRPr lang="ko-KR" altLang="en-US" sz="1200" b="1" dirty="0" smtClean="0">
              <a:latin typeface="굴림" charset="0"/>
              <a:ea typeface="굴림" charset="0"/>
            </a:endParaRPr>
          </a:p>
          <a:p>
            <a:pPr marL="0" indent="0" algn="just" defTabSz="508000">
              <a:lnSpc>
                <a:spcPct val="104000"/>
              </a:lnSpc>
              <a:spcBef>
                <a:spcPts val="100"/>
              </a:spcBef>
              <a:spcAft>
                <a:spcPts val="100"/>
              </a:spcAft>
              <a:buFontTx/>
              <a:buNone/>
            </a:pPr>
            <a:endParaRPr lang="ko-KR" altLang="en-US" sz="1200" dirty="0" smtClean="0">
              <a:latin typeface="굴림" charset="0"/>
              <a:ea typeface="굴림" charset="0"/>
            </a:endParaRPr>
          </a:p>
          <a:p>
            <a:pPr marL="0" indent="0" algn="just" defTabSz="508000">
              <a:lnSpc>
                <a:spcPct val="104000"/>
              </a:lnSpc>
              <a:spcBef>
                <a:spcPts val="100"/>
              </a:spcBef>
              <a:spcAft>
                <a:spcPts val="100"/>
              </a:spcAft>
              <a:buFontTx/>
              <a:buNone/>
            </a:pPr>
            <a:r>
              <a:rPr lang="en-US" altLang="ko-KR" sz="1200" b="1" dirty="0" smtClean="0">
                <a:solidFill>
                  <a:srgbClr val="000000"/>
                </a:solidFill>
                <a:latin typeface="굴림" charset="0"/>
                <a:ea typeface="굴림" charset="0"/>
              </a:rPr>
              <a:t>Сжатое описание</a:t>
            </a:r>
            <a:r>
              <a:rPr lang="en-US" altLang="ko-KR" sz="1200" dirty="0" smtClean="0">
                <a:solidFill>
                  <a:srgbClr val="000000"/>
                </a:solidFill>
                <a:latin typeface="굴림" charset="0"/>
                <a:ea typeface="굴림" charset="0"/>
              </a:rPr>
              <a:t>:</a:t>
            </a:r>
            <a:endParaRPr lang="ko-KR" altLang="en-US" sz="1200" dirty="0" smtClean="0">
              <a:latin typeface="굴림" charset="0"/>
              <a:ea typeface="굴림" charset="0"/>
            </a:endParaRPr>
          </a:p>
          <a:p>
            <a:pPr marL="0" indent="0" algn="just" defTabSz="508000">
              <a:lnSpc>
                <a:spcPct val="104000"/>
              </a:lnSpc>
              <a:spcBef>
                <a:spcPts val="100"/>
              </a:spcBef>
              <a:spcAft>
                <a:spcPts val="100"/>
              </a:spcAft>
              <a:buFontTx/>
              <a:buNone/>
            </a:pPr>
            <a:r>
              <a:rPr lang="en-US" altLang="ko-KR" sz="1200" dirty="0" smtClean="0">
                <a:solidFill>
                  <a:srgbClr val="000000"/>
                </a:solidFill>
                <a:latin typeface="굴림" charset="0"/>
                <a:ea typeface="굴림" charset="0"/>
              </a:rPr>
              <a:t>  Общаясь с </a:t>
            </a:r>
            <a:r>
              <a:rPr lang="en-US" altLang="ko-KR" sz="1200" dirty="0" err="1" smtClean="0">
                <a:solidFill>
                  <a:srgbClr val="000000"/>
                </a:solidFill>
                <a:latin typeface="굴림" charset="0"/>
                <a:ea typeface="굴림" charset="0"/>
              </a:rPr>
              <a:t>пациентом</a:t>
            </a:r>
            <a:r>
              <a:rPr lang="ru-RU" altLang="ko-KR" sz="1200" dirty="0" smtClean="0">
                <a:solidFill>
                  <a:srgbClr val="000000"/>
                </a:solidFill>
                <a:latin typeface="굴림" charset="0"/>
                <a:ea typeface="굴림" charset="0"/>
              </a:rPr>
              <a:t>,</a:t>
            </a:r>
            <a:r>
              <a:rPr lang="en-US" altLang="ko-KR" sz="1200" dirty="0" smtClean="0">
                <a:solidFill>
                  <a:srgbClr val="000000"/>
                </a:solidFill>
                <a:latin typeface="굴림" charset="0"/>
                <a:ea typeface="굴림" charset="0"/>
              </a:rPr>
              <a:t> </a:t>
            </a:r>
            <a:r>
              <a:rPr lang="en-US" altLang="ko-KR" sz="1200" dirty="0" smtClean="0">
                <a:solidFill>
                  <a:srgbClr val="000000"/>
                </a:solidFill>
                <a:latin typeface="굴림" charset="0"/>
                <a:ea typeface="굴림" charset="0"/>
              </a:rPr>
              <a:t>врач должен понимать, что имеет дело не просто с нарушением функции тела, но и </a:t>
            </a:r>
            <a:r>
              <a:rPr lang="en-US" altLang="ko-KR" sz="1200" dirty="0" err="1" smtClean="0">
                <a:solidFill>
                  <a:srgbClr val="000000"/>
                </a:solidFill>
                <a:latin typeface="굴림" charset="0"/>
                <a:ea typeface="굴림" charset="0"/>
              </a:rPr>
              <a:t>нарушением</a:t>
            </a:r>
            <a:r>
              <a:rPr lang="en-US" altLang="ko-KR" sz="1200" dirty="0" smtClean="0">
                <a:solidFill>
                  <a:srgbClr val="000000"/>
                </a:solidFill>
                <a:latin typeface="굴림" charset="0"/>
                <a:ea typeface="굴림" charset="0"/>
              </a:rPr>
              <a:t> </a:t>
            </a:r>
            <a:r>
              <a:rPr lang="en-US" altLang="ko-KR" sz="1200" dirty="0" err="1" smtClean="0">
                <a:solidFill>
                  <a:srgbClr val="000000"/>
                </a:solidFill>
                <a:latin typeface="굴림" charset="0"/>
                <a:ea typeface="굴림" charset="0"/>
              </a:rPr>
              <a:t>функци</a:t>
            </a:r>
            <a:r>
              <a:rPr lang="ru-RU" altLang="ko-KR" sz="1200" dirty="0" smtClean="0">
                <a:solidFill>
                  <a:srgbClr val="000000"/>
                </a:solidFill>
                <a:latin typeface="굴림" charset="0"/>
                <a:ea typeface="굴림" charset="0"/>
              </a:rPr>
              <a:t>и</a:t>
            </a:r>
            <a:r>
              <a:rPr lang="en-US" altLang="ko-KR" sz="1200" dirty="0" smtClean="0">
                <a:solidFill>
                  <a:srgbClr val="000000"/>
                </a:solidFill>
                <a:latin typeface="굴림" charset="0"/>
                <a:ea typeface="굴림" charset="0"/>
              </a:rPr>
              <a:t>  </a:t>
            </a:r>
            <a:r>
              <a:rPr lang="en-US" altLang="ko-KR" sz="1200" dirty="0" smtClean="0">
                <a:solidFill>
                  <a:srgbClr val="000000"/>
                </a:solidFill>
                <a:latin typeface="굴림" charset="0"/>
                <a:ea typeface="굴림" charset="0"/>
              </a:rPr>
              <a:t>внутреннего мира. Но как же связано нарушение работы внутреннего мира с нарушением работы тела, как объекта </a:t>
            </a:r>
            <a:r>
              <a:rPr lang="en-US" altLang="ko-KR" sz="1200" dirty="0" err="1" smtClean="0">
                <a:solidFill>
                  <a:srgbClr val="000000"/>
                </a:solidFill>
                <a:latin typeface="굴림" charset="0"/>
                <a:ea typeface="굴림" charset="0"/>
              </a:rPr>
              <a:t>внешнего</a:t>
            </a:r>
            <a:r>
              <a:rPr lang="en-US" altLang="ko-KR" sz="1200" dirty="0" smtClean="0">
                <a:solidFill>
                  <a:srgbClr val="000000"/>
                </a:solidFill>
                <a:latin typeface="굴림" charset="0"/>
                <a:ea typeface="굴림" charset="0"/>
              </a:rPr>
              <a:t> </a:t>
            </a:r>
            <a:r>
              <a:rPr lang="en-US" altLang="ko-KR" sz="1200" dirty="0" err="1" smtClean="0">
                <a:solidFill>
                  <a:srgbClr val="000000"/>
                </a:solidFill>
                <a:latin typeface="굴림" charset="0"/>
                <a:ea typeface="굴림" charset="0"/>
              </a:rPr>
              <a:t>мира</a:t>
            </a:r>
            <a:r>
              <a:rPr lang="ru-RU" altLang="ko-KR" sz="1200" dirty="0" smtClean="0">
                <a:solidFill>
                  <a:srgbClr val="000000"/>
                </a:solidFill>
                <a:latin typeface="굴림" charset="0"/>
                <a:ea typeface="굴림" charset="0"/>
              </a:rPr>
              <a:t>?</a:t>
            </a:r>
            <a:endParaRPr lang="ko-KR" altLang="en-US" sz="1200" dirty="0" smtClean="0">
              <a:latin typeface="굴림" charset="0"/>
              <a:ea typeface="굴림" charset="0"/>
            </a:endParaRPr>
          </a:p>
          <a:p>
            <a:pPr marL="0" indent="0" algn="just" defTabSz="508000">
              <a:lnSpc>
                <a:spcPct val="104000"/>
              </a:lnSpc>
              <a:spcBef>
                <a:spcPts val="100"/>
              </a:spcBef>
              <a:spcAft>
                <a:spcPts val="100"/>
              </a:spcAft>
              <a:buFontTx/>
              <a:buNone/>
            </a:pPr>
            <a:r>
              <a:rPr lang="en-US" altLang="ko-KR" sz="1200" dirty="0" smtClean="0">
                <a:solidFill>
                  <a:srgbClr val="000000"/>
                </a:solidFill>
                <a:latin typeface="굴림" charset="0"/>
                <a:ea typeface="굴림" charset="0"/>
              </a:rPr>
              <a:t>     В своей работе я предположил, что это связано с изменением энтропии внутреннего мира </a:t>
            </a:r>
            <a:r>
              <a:rPr lang="en-US" altLang="ko-KR" sz="1200" dirty="0" err="1" smtClean="0">
                <a:solidFill>
                  <a:srgbClr val="000000"/>
                </a:solidFill>
                <a:latin typeface="굴림" charset="0"/>
                <a:ea typeface="굴림" charset="0"/>
              </a:rPr>
              <a:t>пациента</a:t>
            </a:r>
            <a:r>
              <a:rPr lang="en-US" altLang="ko-KR" sz="1200" dirty="0" smtClean="0">
                <a:solidFill>
                  <a:srgbClr val="000000"/>
                </a:solidFill>
                <a:latin typeface="굴림" charset="0"/>
                <a:ea typeface="굴림" charset="0"/>
              </a:rPr>
              <a:t> </a:t>
            </a:r>
            <a:r>
              <a:rPr lang="en-US" altLang="ko-KR" sz="1200" dirty="0" smtClean="0">
                <a:solidFill>
                  <a:srgbClr val="000000"/>
                </a:solidFill>
                <a:latin typeface="굴림" charset="0"/>
                <a:ea typeface="굴림" charset="0"/>
              </a:rPr>
              <a:t>в</a:t>
            </a:r>
            <a:r>
              <a:rPr lang="ru-RU" altLang="ko-KR" sz="1200" dirty="0" smtClean="0">
                <a:solidFill>
                  <a:srgbClr val="000000"/>
                </a:solidFill>
                <a:latin typeface="굴림" charset="0"/>
                <a:ea typeface="굴림" charset="0"/>
              </a:rPr>
              <a:t> </a:t>
            </a:r>
            <a:r>
              <a:rPr lang="en-US" altLang="ko-KR" sz="1200" dirty="0" err="1" smtClean="0">
                <a:solidFill>
                  <a:srgbClr val="000000"/>
                </a:solidFill>
                <a:latin typeface="굴림" charset="0"/>
                <a:ea typeface="굴림" charset="0"/>
              </a:rPr>
              <a:t>связи</a:t>
            </a:r>
            <a:r>
              <a:rPr lang="en-US" altLang="ko-KR" sz="1200" dirty="0" smtClean="0">
                <a:solidFill>
                  <a:srgbClr val="000000"/>
                </a:solidFill>
                <a:latin typeface="굴림" charset="0"/>
                <a:ea typeface="굴림" charset="0"/>
              </a:rPr>
              <a:t> </a:t>
            </a:r>
            <a:r>
              <a:rPr lang="en-US" altLang="ko-KR" sz="1200" dirty="0" smtClean="0">
                <a:solidFill>
                  <a:srgbClr val="000000"/>
                </a:solidFill>
                <a:latin typeface="굴림" charset="0"/>
                <a:ea typeface="굴림" charset="0"/>
              </a:rPr>
              <a:t>с влиянием на него факторов внешнего мира. Из своих наблюдений я вывел закон:</a:t>
            </a:r>
            <a:endParaRPr lang="ko-KR" altLang="en-US" sz="1200" dirty="0" smtClean="0">
              <a:latin typeface="굴림" charset="0"/>
              <a:ea typeface="굴림" charset="0"/>
            </a:endParaRPr>
          </a:p>
          <a:p>
            <a:pPr marL="0" indent="0" algn="just" defTabSz="508000">
              <a:lnSpc>
                <a:spcPct val="104000"/>
              </a:lnSpc>
              <a:spcBef>
                <a:spcPts val="100"/>
              </a:spcBef>
              <a:spcAft>
                <a:spcPts val="100"/>
              </a:spcAft>
              <a:buFontTx/>
              <a:buNone/>
            </a:pPr>
            <a:r>
              <a:rPr lang="en-US" altLang="ko-KR" sz="1200" dirty="0" smtClean="0">
                <a:solidFill>
                  <a:srgbClr val="000000"/>
                </a:solidFill>
                <a:latin typeface="굴림" charset="0"/>
                <a:ea typeface="굴림" charset="0"/>
              </a:rPr>
              <a:t>        </a:t>
            </a:r>
            <a:r>
              <a:rPr lang="en-US" altLang="ko-KR" sz="1200" i="1" dirty="0" smtClean="0">
                <a:solidFill>
                  <a:srgbClr val="000000"/>
                </a:solidFill>
                <a:latin typeface="援대┝" charset="0"/>
                <a:ea typeface="援대┝" charset="0"/>
              </a:rPr>
              <a:t>Энтропия внешнего мира отражается во внутреннем мире, вызывая в нем появление энтропии определенной силы</a:t>
            </a:r>
            <a:r>
              <a:rPr lang="en-US" altLang="ko-KR" sz="1200" dirty="0" smtClean="0">
                <a:solidFill>
                  <a:srgbClr val="000000"/>
                </a:solidFill>
                <a:latin typeface="援대┝" charset="0"/>
                <a:ea typeface="援대┝" charset="0"/>
              </a:rPr>
              <a:t>. </a:t>
            </a:r>
            <a:r>
              <a:rPr lang="en-US" altLang="ko-KR" sz="1200" i="1" dirty="0" smtClean="0">
                <a:solidFill>
                  <a:srgbClr val="000000"/>
                </a:solidFill>
                <a:latin typeface="援대┝" charset="0"/>
                <a:ea typeface="援대┝" charset="0"/>
              </a:rPr>
              <a:t>Если сила энтропии не превышает величину Э</a:t>
            </a:r>
            <a:r>
              <a:rPr lang="en-US" altLang="ko-KR" sz="1200" i="1" baseline="-25000" dirty="0" smtClean="0">
                <a:solidFill>
                  <a:srgbClr val="000000"/>
                </a:solidFill>
                <a:latin typeface="굴림" charset="0"/>
                <a:ea typeface="굴림" charset="0"/>
              </a:rPr>
              <a:t>мах</a:t>
            </a:r>
            <a:r>
              <a:rPr lang="en-US" altLang="ko-KR" sz="1200" i="1" dirty="0" smtClean="0">
                <a:solidFill>
                  <a:srgbClr val="000000"/>
                </a:solidFill>
                <a:latin typeface="援대┝" charset="0"/>
                <a:ea typeface="援대┝" charset="0"/>
              </a:rPr>
              <a:t>, энергия, породившая энтропию, выливается во внешний мир в виде неких адекватных действий, направленных на снижение данного показателя во внешних проекциях внутреннего мира</a:t>
            </a:r>
            <a:r>
              <a:rPr lang="en-US" altLang="ko-KR" sz="1200" dirty="0" smtClean="0">
                <a:solidFill>
                  <a:srgbClr val="000000"/>
                </a:solidFill>
                <a:latin typeface="援대┝" charset="0"/>
                <a:ea typeface="援대┝" charset="0"/>
              </a:rPr>
              <a:t>. </a:t>
            </a:r>
            <a:r>
              <a:rPr lang="en-US" altLang="ko-KR" sz="1200" i="1" dirty="0" smtClean="0">
                <a:solidFill>
                  <a:srgbClr val="000000"/>
                </a:solidFill>
                <a:latin typeface="援대┝" charset="0"/>
                <a:ea typeface="援대┝" charset="0"/>
              </a:rPr>
              <a:t>Если энтропия превышает показатель Э</a:t>
            </a:r>
            <a:r>
              <a:rPr lang="en-US" altLang="ko-KR" sz="1200" i="1" baseline="-25000" dirty="0" smtClean="0">
                <a:solidFill>
                  <a:srgbClr val="000000"/>
                </a:solidFill>
                <a:latin typeface="굴림" charset="0"/>
                <a:ea typeface="굴림" charset="0"/>
              </a:rPr>
              <a:t>мах</a:t>
            </a:r>
            <a:r>
              <a:rPr lang="en-US" altLang="ko-KR" sz="1200" i="1" dirty="0" smtClean="0">
                <a:solidFill>
                  <a:srgbClr val="000000"/>
                </a:solidFill>
                <a:latin typeface="援대┝" charset="0"/>
                <a:ea typeface="援대┝" charset="0"/>
              </a:rPr>
              <a:t>, то это приводит сначала к попытке экстренно снизить её, если это не удается, то происходит повреждение внутреннего мира, а т.к. энергия никуда не девается, энтропия начинает переходить на внешний мир, вызывая болезнь, либо соматическую, либо психическую</a:t>
            </a:r>
            <a:r>
              <a:rPr lang="en-US" altLang="ko-KR" sz="1200" dirty="0" smtClean="0">
                <a:solidFill>
                  <a:srgbClr val="000000"/>
                </a:solidFill>
                <a:latin typeface="援대┝" charset="0"/>
                <a:ea typeface="援대┝" charset="0"/>
              </a:rPr>
              <a:t>.</a:t>
            </a:r>
            <a:endParaRPr lang="ko-KR" altLang="en-US" sz="1200" dirty="0" smtClean="0">
              <a:latin typeface="援대┝" charset="0"/>
              <a:ea typeface="援대┝" charset="0"/>
            </a:endParaRPr>
          </a:p>
          <a:p>
            <a:pPr marL="0" indent="0" algn="just" defTabSz="508000">
              <a:lnSpc>
                <a:spcPct val="104000"/>
              </a:lnSpc>
              <a:spcBef>
                <a:spcPts val="100"/>
              </a:spcBef>
              <a:spcAft>
                <a:spcPts val="100"/>
              </a:spcAft>
              <a:buFontTx/>
              <a:buNone/>
            </a:pPr>
            <a:endParaRPr lang="ko-KR" altLang="en-US" sz="1200" dirty="0" smtClean="0">
              <a:latin typeface="굴림" charset="0"/>
              <a:ea typeface="굴림" charset="0"/>
            </a:endParaRPr>
          </a:p>
          <a:p>
            <a:pPr marL="0" indent="0" algn="just" defTabSz="508000">
              <a:lnSpc>
                <a:spcPct val="104000"/>
              </a:lnSpc>
              <a:spcBef>
                <a:spcPts val="100"/>
              </a:spcBef>
              <a:spcAft>
                <a:spcPts val="100"/>
              </a:spcAft>
              <a:buFontTx/>
              <a:buNone/>
            </a:pPr>
            <a:r>
              <a:rPr lang="en-US" altLang="ko-KR" sz="1200" b="1" dirty="0" smtClean="0">
                <a:solidFill>
                  <a:srgbClr val="000000"/>
                </a:solidFill>
                <a:latin typeface="굴림" charset="0"/>
                <a:ea typeface="굴림" charset="0"/>
              </a:rPr>
              <a:t>Сжатое обоснование</a:t>
            </a:r>
            <a:r>
              <a:rPr lang="en-US" altLang="ko-KR" sz="1200" dirty="0" smtClean="0">
                <a:solidFill>
                  <a:srgbClr val="000000"/>
                </a:solidFill>
                <a:latin typeface="굴림" charset="0"/>
                <a:ea typeface="굴림" charset="0"/>
              </a:rPr>
              <a:t>:</a:t>
            </a:r>
            <a:endParaRPr lang="ko-KR" altLang="en-US" sz="1200" dirty="0" smtClean="0">
              <a:latin typeface="굴림" charset="0"/>
              <a:ea typeface="굴림" charset="0"/>
            </a:endParaRPr>
          </a:p>
          <a:p>
            <a:pPr marL="0" indent="0" algn="just" defTabSz="508000">
              <a:lnSpc>
                <a:spcPct val="104000"/>
              </a:lnSpc>
              <a:spcBef>
                <a:spcPts val="100"/>
              </a:spcBef>
              <a:spcAft>
                <a:spcPts val="100"/>
              </a:spcAft>
              <a:buFontTx/>
              <a:buNone/>
            </a:pPr>
            <a:r>
              <a:rPr lang="en-US" altLang="ko-KR" sz="1200" dirty="0" smtClean="0">
                <a:solidFill>
                  <a:srgbClr val="000000"/>
                </a:solidFill>
                <a:latin typeface="굴림" charset="0"/>
                <a:ea typeface="굴림" charset="0"/>
              </a:rPr>
              <a:t>  В основу своей теории я положил опыт работы моего отца, некоторые ситуации, пережитые мной самим и наблюдаемые мной со стороны. Приведу пример и здесь. </a:t>
            </a:r>
            <a:endParaRPr lang="ko-KR" altLang="en-US" sz="1200" dirty="0" smtClean="0">
              <a:latin typeface="굴림" charset="0"/>
              <a:ea typeface="굴림" charset="0"/>
            </a:endParaRPr>
          </a:p>
          <a:p>
            <a:pPr marL="0" indent="0" algn="just" defTabSz="508000">
              <a:lnSpc>
                <a:spcPct val="104000"/>
              </a:lnSpc>
              <a:spcBef>
                <a:spcPts val="100"/>
              </a:spcBef>
              <a:spcAft>
                <a:spcPts val="0"/>
              </a:spcAft>
              <a:buFontTx/>
              <a:buNone/>
            </a:pPr>
            <a:r>
              <a:rPr lang="en-US" altLang="ko-KR" sz="1200" dirty="0" smtClean="0">
                <a:solidFill>
                  <a:srgbClr val="000000"/>
                </a:solidFill>
                <a:latin typeface="굴림" charset="0"/>
                <a:ea typeface="굴림" charset="0"/>
              </a:rPr>
              <a:t>    Пациент Н. пришел с </a:t>
            </a:r>
            <a:r>
              <a:rPr lang="en-US" altLang="ko-KR" sz="1200" dirty="0" smtClean="0">
                <a:solidFill>
                  <a:srgbClr val="000000"/>
                </a:solidFill>
                <a:latin typeface="굴림" charset="0"/>
                <a:ea typeface="굴림" charset="0"/>
              </a:rPr>
              <a:t>ж</a:t>
            </a:r>
            <a:r>
              <a:rPr lang="ru-RU" altLang="ko-KR" sz="1200" dirty="0" smtClean="0">
                <a:solidFill>
                  <a:srgbClr val="000000"/>
                </a:solidFill>
                <a:latin typeface="굴림" charset="0"/>
                <a:ea typeface="굴림" charset="0"/>
              </a:rPr>
              <a:t>а</a:t>
            </a:r>
            <a:r>
              <a:rPr lang="en-US" altLang="ko-KR" sz="1200" dirty="0" err="1" smtClean="0">
                <a:solidFill>
                  <a:srgbClr val="000000"/>
                </a:solidFill>
                <a:latin typeface="굴림" charset="0"/>
                <a:ea typeface="굴림" charset="0"/>
              </a:rPr>
              <a:t>лобами</a:t>
            </a:r>
            <a:r>
              <a:rPr lang="en-US" altLang="ko-KR" sz="1200" dirty="0" smtClean="0">
                <a:solidFill>
                  <a:srgbClr val="000000"/>
                </a:solidFill>
                <a:latin typeface="굴림" charset="0"/>
                <a:ea typeface="굴림" charset="0"/>
              </a:rPr>
              <a:t> </a:t>
            </a:r>
            <a:r>
              <a:rPr lang="en-US" altLang="ko-KR" sz="1200" dirty="0" err="1" smtClean="0">
                <a:solidFill>
                  <a:srgbClr val="000000"/>
                </a:solidFill>
                <a:latin typeface="굴림" charset="0"/>
                <a:ea typeface="굴림" charset="0"/>
              </a:rPr>
              <a:t>на</a:t>
            </a:r>
            <a:r>
              <a:rPr lang="en-US" altLang="ko-KR" sz="1200" dirty="0" smtClean="0">
                <a:solidFill>
                  <a:srgbClr val="000000"/>
                </a:solidFill>
                <a:latin typeface="굴림" charset="0"/>
                <a:ea typeface="굴림" charset="0"/>
              </a:rPr>
              <a:t> </a:t>
            </a:r>
            <a:r>
              <a:rPr lang="en-US" altLang="ko-KR" sz="1200" dirty="0" err="1" smtClean="0">
                <a:solidFill>
                  <a:srgbClr val="000000"/>
                </a:solidFill>
                <a:latin typeface="굴림" charset="0"/>
                <a:ea typeface="굴림" charset="0"/>
              </a:rPr>
              <a:t>пар</a:t>
            </a:r>
            <a:r>
              <a:rPr lang="ru-RU" altLang="ko-KR" sz="1200" dirty="0" smtClean="0">
                <a:solidFill>
                  <a:srgbClr val="000000"/>
                </a:solidFill>
                <a:latin typeface="굴림" charset="0"/>
                <a:ea typeface="굴림" charset="0"/>
              </a:rPr>
              <a:t>о</a:t>
            </a:r>
            <a:r>
              <a:rPr lang="en-US" altLang="ko-KR" sz="1200" dirty="0" err="1" smtClean="0">
                <a:solidFill>
                  <a:srgbClr val="000000"/>
                </a:solidFill>
                <a:latin typeface="굴림" charset="0"/>
                <a:ea typeface="굴림" charset="0"/>
              </a:rPr>
              <a:t>донтоз</a:t>
            </a:r>
            <a:r>
              <a:rPr lang="en-US" altLang="ko-KR" sz="1200" dirty="0" smtClean="0">
                <a:solidFill>
                  <a:srgbClr val="000000"/>
                </a:solidFill>
                <a:latin typeface="굴림" charset="0"/>
                <a:ea typeface="굴림" charset="0"/>
              </a:rPr>
              <a:t>. В процессе сбора анамнеза выяснилось, что он недавно потерял мать и находится в депрессии по этому поводу. Стоматолог посоветовал ему посетить психолога. Через некоторое время пациент снова наблюдался у стоматолога, депрессия его была преодолена, а </a:t>
            </a:r>
            <a:r>
              <a:rPr lang="en-US" altLang="ko-KR" sz="1200" dirty="0" err="1" smtClean="0">
                <a:solidFill>
                  <a:srgbClr val="000000"/>
                </a:solidFill>
                <a:latin typeface="굴림" charset="0"/>
                <a:ea typeface="굴림" charset="0"/>
              </a:rPr>
              <a:t>пар</a:t>
            </a:r>
            <a:r>
              <a:rPr lang="ru-RU" altLang="ko-KR" sz="1200" dirty="0" smtClean="0">
                <a:solidFill>
                  <a:srgbClr val="000000"/>
                </a:solidFill>
                <a:latin typeface="굴림" charset="0"/>
                <a:ea typeface="굴림" charset="0"/>
              </a:rPr>
              <a:t>о</a:t>
            </a:r>
            <a:r>
              <a:rPr lang="en-US" altLang="ko-KR" sz="1200" dirty="0" err="1" smtClean="0">
                <a:solidFill>
                  <a:srgbClr val="000000"/>
                </a:solidFill>
                <a:latin typeface="굴림" charset="0"/>
                <a:ea typeface="굴림" charset="0"/>
              </a:rPr>
              <a:t>донтоз</a:t>
            </a:r>
            <a:r>
              <a:rPr lang="en-US" altLang="ko-KR" sz="1200" dirty="0" smtClean="0">
                <a:solidFill>
                  <a:srgbClr val="000000"/>
                </a:solidFill>
                <a:latin typeface="굴림" charset="0"/>
                <a:ea typeface="굴림" charset="0"/>
              </a:rPr>
              <a:t> </a:t>
            </a:r>
            <a:r>
              <a:rPr lang="en-US" altLang="ko-KR" sz="1200" dirty="0" smtClean="0">
                <a:solidFill>
                  <a:srgbClr val="000000"/>
                </a:solidFill>
                <a:latin typeface="굴림" charset="0"/>
                <a:ea typeface="굴림" charset="0"/>
              </a:rPr>
              <a:t>остановился сам. Подвижность зубов полностью исчезла. Именно снижение душевного беспорядка привело к положительному терапевтическому лечению. Если </a:t>
            </a:r>
            <a:r>
              <a:rPr lang="en-US" altLang="ko-KR" sz="1200" dirty="0" err="1" smtClean="0">
                <a:solidFill>
                  <a:srgbClr val="000000"/>
                </a:solidFill>
                <a:latin typeface="굴림" charset="0"/>
                <a:ea typeface="굴림" charset="0"/>
              </a:rPr>
              <a:t>назвать</a:t>
            </a:r>
            <a:r>
              <a:rPr lang="en-US" altLang="ko-KR" sz="1200" dirty="0" smtClean="0">
                <a:solidFill>
                  <a:srgbClr val="000000"/>
                </a:solidFill>
                <a:latin typeface="굴림" charset="0"/>
                <a:ea typeface="굴림" charset="0"/>
              </a:rPr>
              <a:t> </a:t>
            </a:r>
            <a:r>
              <a:rPr lang="en-US" altLang="ko-KR" sz="1200" dirty="0" err="1" smtClean="0">
                <a:solidFill>
                  <a:srgbClr val="000000"/>
                </a:solidFill>
                <a:latin typeface="굴림" charset="0"/>
                <a:ea typeface="굴림" charset="0"/>
              </a:rPr>
              <a:t>бе</a:t>
            </a:r>
            <a:r>
              <a:rPr lang="ru-RU" altLang="ko-KR" sz="1200" dirty="0" smtClean="0">
                <a:solidFill>
                  <a:srgbClr val="000000"/>
                </a:solidFill>
                <a:latin typeface="굴림" charset="0"/>
                <a:ea typeface="굴림" charset="0"/>
              </a:rPr>
              <a:t>с</a:t>
            </a:r>
            <a:r>
              <a:rPr lang="en-US" altLang="ko-KR" sz="1200" dirty="0" err="1" smtClean="0">
                <a:solidFill>
                  <a:srgbClr val="000000"/>
                </a:solidFill>
                <a:latin typeface="굴림" charset="0"/>
                <a:ea typeface="굴림" charset="0"/>
              </a:rPr>
              <a:t>порядок</a:t>
            </a:r>
            <a:r>
              <a:rPr lang="en-US" altLang="ko-KR" sz="1200" dirty="0" smtClean="0">
                <a:solidFill>
                  <a:srgbClr val="000000"/>
                </a:solidFill>
                <a:latin typeface="굴림" charset="0"/>
                <a:ea typeface="굴림" charset="0"/>
              </a:rPr>
              <a:t> </a:t>
            </a:r>
            <a:r>
              <a:rPr lang="en-US" altLang="ko-KR" sz="1200" dirty="0" smtClean="0">
                <a:solidFill>
                  <a:srgbClr val="000000"/>
                </a:solidFill>
                <a:latin typeface="굴림" charset="0"/>
                <a:ea typeface="굴림" charset="0"/>
              </a:rPr>
              <a:t>в </a:t>
            </a:r>
            <a:r>
              <a:rPr lang="en-US" altLang="ko-KR" sz="1200" dirty="0" err="1" smtClean="0">
                <a:solidFill>
                  <a:srgbClr val="000000"/>
                </a:solidFill>
                <a:latin typeface="굴림" charset="0"/>
                <a:ea typeface="굴림" charset="0"/>
              </a:rPr>
              <a:t>душе</a:t>
            </a:r>
            <a:r>
              <a:rPr lang="en-US" altLang="ko-KR" sz="1200" dirty="0" smtClean="0">
                <a:solidFill>
                  <a:srgbClr val="000000"/>
                </a:solidFill>
                <a:latin typeface="굴림" charset="0"/>
                <a:ea typeface="굴림" charset="0"/>
              </a:rPr>
              <a:t> </a:t>
            </a:r>
            <a:r>
              <a:rPr lang="ru-RU" altLang="ko-KR" sz="1200" dirty="0" smtClean="0">
                <a:solidFill>
                  <a:srgbClr val="000000"/>
                </a:solidFill>
                <a:latin typeface="굴림" charset="0"/>
                <a:ea typeface="굴림" charset="0"/>
              </a:rPr>
              <a:t>«</a:t>
            </a:r>
            <a:r>
              <a:rPr lang="en-US" altLang="ko-KR" sz="1200" dirty="0" err="1" smtClean="0">
                <a:solidFill>
                  <a:srgbClr val="000000"/>
                </a:solidFill>
                <a:latin typeface="굴림" charset="0"/>
                <a:ea typeface="굴림" charset="0"/>
              </a:rPr>
              <a:t>энтропией</a:t>
            </a:r>
            <a:r>
              <a:rPr lang="en-US" altLang="ko-KR" sz="1200" dirty="0" smtClean="0">
                <a:solidFill>
                  <a:srgbClr val="000000"/>
                </a:solidFill>
                <a:latin typeface="굴림" charset="0"/>
                <a:ea typeface="굴림" charset="0"/>
              </a:rPr>
              <a:t> </a:t>
            </a:r>
            <a:r>
              <a:rPr lang="en-US" altLang="ko-KR" sz="1200" dirty="0" err="1" smtClean="0">
                <a:solidFill>
                  <a:srgbClr val="000000"/>
                </a:solidFill>
                <a:latin typeface="굴림" charset="0"/>
                <a:ea typeface="굴림" charset="0"/>
              </a:rPr>
              <a:t>внутреннего</a:t>
            </a:r>
            <a:r>
              <a:rPr lang="en-US" altLang="ko-KR" sz="1200" dirty="0" smtClean="0">
                <a:solidFill>
                  <a:srgbClr val="000000"/>
                </a:solidFill>
                <a:latin typeface="굴림" charset="0"/>
                <a:ea typeface="굴림" charset="0"/>
              </a:rPr>
              <a:t> </a:t>
            </a:r>
            <a:r>
              <a:rPr lang="en-US" altLang="ko-KR" sz="1200" dirty="0" err="1" smtClean="0">
                <a:solidFill>
                  <a:srgbClr val="000000"/>
                </a:solidFill>
                <a:latin typeface="굴림" charset="0"/>
                <a:ea typeface="굴림" charset="0"/>
              </a:rPr>
              <a:t>мира</a:t>
            </a:r>
            <a:r>
              <a:rPr lang="ru-RU" altLang="ko-KR" sz="1200" dirty="0" smtClean="0">
                <a:solidFill>
                  <a:srgbClr val="000000"/>
                </a:solidFill>
                <a:latin typeface="굴림" charset="0"/>
                <a:ea typeface="굴림" charset="0"/>
              </a:rPr>
              <a:t>»</a:t>
            </a:r>
            <a:r>
              <a:rPr lang="en-US" altLang="ko-KR" sz="1200" dirty="0" smtClean="0">
                <a:solidFill>
                  <a:srgbClr val="000000"/>
                </a:solidFill>
                <a:latin typeface="굴림" charset="0"/>
                <a:ea typeface="굴림" charset="0"/>
              </a:rPr>
              <a:t>, </a:t>
            </a:r>
            <a:r>
              <a:rPr lang="ru-RU" altLang="ko-KR" sz="1200" dirty="0" smtClean="0">
                <a:solidFill>
                  <a:srgbClr val="000000"/>
                </a:solidFill>
                <a:latin typeface="굴림" charset="0"/>
                <a:ea typeface="굴림" charset="0"/>
              </a:rPr>
              <a:t>то выдвинутая</a:t>
            </a:r>
            <a:r>
              <a:rPr lang="en-US" altLang="ko-KR" sz="1200" dirty="0" smtClean="0">
                <a:solidFill>
                  <a:srgbClr val="000000"/>
                </a:solidFill>
                <a:latin typeface="굴림" charset="0"/>
                <a:ea typeface="굴림" charset="0"/>
              </a:rPr>
              <a:t> </a:t>
            </a:r>
            <a:r>
              <a:rPr lang="en-US" altLang="ko-KR" sz="1200" dirty="0" err="1" smtClean="0">
                <a:solidFill>
                  <a:srgbClr val="000000"/>
                </a:solidFill>
                <a:latin typeface="굴림" charset="0"/>
                <a:ea typeface="굴림" charset="0"/>
              </a:rPr>
              <a:t>теория</a:t>
            </a:r>
            <a:r>
              <a:rPr lang="en-US" altLang="ko-KR" sz="1200" dirty="0" smtClean="0">
                <a:solidFill>
                  <a:srgbClr val="000000"/>
                </a:solidFill>
                <a:latin typeface="굴림" charset="0"/>
                <a:ea typeface="굴림" charset="0"/>
              </a:rPr>
              <a:t> </a:t>
            </a:r>
            <a:r>
              <a:rPr lang="ru-RU" altLang="ko-KR" sz="1200" dirty="0" smtClean="0">
                <a:solidFill>
                  <a:srgbClr val="000000"/>
                </a:solidFill>
                <a:latin typeface="굴림" charset="0"/>
                <a:ea typeface="굴림" charset="0"/>
              </a:rPr>
              <a:t>находит подтверждение</a:t>
            </a:r>
            <a:r>
              <a:rPr lang="en-US" altLang="ko-KR" sz="1200" dirty="0" smtClean="0">
                <a:solidFill>
                  <a:srgbClr val="000000"/>
                </a:solidFill>
                <a:latin typeface="굴림" charset="0"/>
                <a:ea typeface="굴림" charset="0"/>
              </a:rPr>
              <a:t>.</a:t>
            </a:r>
            <a:endParaRPr lang="ko-KR" altLang="en-US" sz="1200" dirty="0" smtClean="0">
              <a:latin typeface="굴림" charset="0"/>
              <a:ea typeface="굴림" charset="0"/>
            </a:endParaRPr>
          </a:p>
        </p:txBody>
      </p:sp>
      <p:sp>
        <p:nvSpPr>
          <p:cNvPr id="67" name="Rect 3"/>
          <p:cNvSpPr>
            <a:spLocks noGrp="1" noChangeArrowheads="1"/>
          </p:cNvSpPr>
          <p:nvPr/>
        </p:nvSpPr>
        <p:spPr>
          <a:xfrm>
            <a:off x="142240" y="3592830"/>
            <a:ext cx="3077210" cy="1817370"/>
          </a:xfrm>
          <a:prstGeom prst="rect">
            <a:avLst/>
          </a:prstGeom>
          <a:noFill/>
          <a:ln w="3175" cap="flat" cmpd="sng">
            <a:prstDash val="solid"/>
          </a:ln>
        </p:spPr>
        <p:txBody>
          <a:bodyPr wrap="square" lIns="91440" tIns="45720" rIns="91440" bIns="45720" anchor="t"/>
          <a:lstStyle/>
          <a:p>
            <a:pPr marL="0" indent="0" algn="l" defTabSz="508000">
              <a:lnSpc>
                <a:spcPct val="104000"/>
              </a:lnSpc>
              <a:spcBef>
                <a:spcPts val="0"/>
              </a:spcBef>
              <a:spcAft>
                <a:spcPts val="0"/>
              </a:spcAft>
              <a:buFontTx/>
              <a:buNone/>
            </a:pPr>
            <a:r>
              <a:rPr lang="en-US" altLang="ko-KR" sz="1800" dirty="0" smtClean="0">
                <a:solidFill>
                  <a:srgbClr val="000000"/>
                </a:solidFill>
                <a:latin typeface="굴림" charset="0"/>
                <a:ea typeface="굴림" charset="0"/>
              </a:rPr>
              <a:t>Автор: Новиков Тихон Леонидович</a:t>
            </a:r>
            <a:endParaRPr lang="ko-KR" altLang="en-US" sz="1800" dirty="0" smtClean="0">
              <a:latin typeface="굴림" charset="0"/>
              <a:ea typeface="굴림" charset="0"/>
            </a:endParaRPr>
          </a:p>
          <a:p>
            <a:pPr marL="0" indent="0" algn="l" defTabSz="508000">
              <a:lnSpc>
                <a:spcPct val="104000"/>
              </a:lnSpc>
              <a:spcBef>
                <a:spcPts val="0"/>
              </a:spcBef>
              <a:spcAft>
                <a:spcPts val="0"/>
              </a:spcAft>
              <a:buFontTx/>
              <a:buNone/>
            </a:pPr>
            <a:r>
              <a:rPr lang="en-US" altLang="ko-KR" sz="1800" dirty="0" smtClean="0">
                <a:solidFill>
                  <a:srgbClr val="000000"/>
                </a:solidFill>
                <a:latin typeface="굴림" charset="0"/>
                <a:ea typeface="굴림" charset="0"/>
              </a:rPr>
              <a:t>студент 4-й группы 3-го курса стоматологического факультета (2014 г.)</a:t>
            </a:r>
            <a:endParaRPr lang="ko-KR" altLang="en-US" sz="1800" dirty="0" smtClean="0">
              <a:latin typeface="굴림" charset="0"/>
              <a:ea typeface="굴림" charset="0"/>
            </a:endParaRPr>
          </a:p>
        </p:txBody>
      </p:sp>
      <p:pic>
        <p:nvPicPr>
          <p:cNvPr id="3" name="Picture 1" descr="/data/data/com.infraware.PolarisOfficeStdForTablet/files/.polaris_temp/fImage3718266.jpeg"/>
          <p:cNvPicPr>
            <a:picLocks noChangeAspect="1"/>
          </p:cNvPicPr>
          <p:nvPr/>
        </p:nvPicPr>
        <p:blipFill>
          <a:blip r:embed="rId2" cstate="print"/>
          <a:stretch>
            <a:fillRect/>
          </a:stretch>
        </p:blipFill>
        <p:spPr>
          <a:xfrm>
            <a:off x="182245" y="111760"/>
            <a:ext cx="2540635" cy="3282315"/>
          </a:xfrm>
          <a:prstGeom prst="rect">
            <a:avLst/>
          </a:prstGeom>
          <a:noFill/>
          <a:ln w="3175" cap="flat" cmpd="sng">
            <a:noFill/>
            <a:prstDash/>
          </a:ln>
        </p:spPr>
      </p:pic>
    </p:spTree>
  </p:cSld>
  <p:clrMapOvr>
    <a:masterClrMapping/>
  </p:clrMapOvr>
</p:sld>
</file>

<file path=ppt/theme/theme1.xml><?xml version="1.0" encoding="utf-8"?>
<a:theme xmlns:a="http://schemas.openxmlformats.org/drawingml/2006/main" name="Тема1">
  <a:themeElements>
    <a:clrScheme name="New_Simple01">
      <a:dk1>
        <a:sysClr val="windowText" lastClr="000000"/>
      </a:dk1>
      <a:lt1>
        <a:sysClr val="window" lastClr="FFFFFF"/>
      </a:lt1>
      <a:dk2>
        <a:srgbClr val="562B71"/>
      </a:dk2>
      <a:lt2>
        <a:srgbClr val="DFF0F7"/>
      </a:lt2>
      <a:accent1>
        <a:srgbClr val="6BA2DF"/>
      </a:accent1>
      <a:accent2>
        <a:srgbClr val="C0504D"/>
      </a:accent2>
      <a:accent3>
        <a:srgbClr val="9BBB59"/>
      </a:accent3>
      <a:accent4>
        <a:srgbClr val="8064A2"/>
      </a:accent4>
      <a:accent5>
        <a:srgbClr val="AA5E74"/>
      </a:accent5>
      <a:accent6>
        <a:srgbClr val="EF9031"/>
      </a:accent6>
      <a:hlink>
        <a:srgbClr val="FF0000"/>
      </a:hlink>
      <a:folHlink>
        <a:srgbClr val="92D050"/>
      </a:folHlink>
    </a:clrScheme>
    <a:fontScheme name="New_Simple01">
      <a:majorFont>
        <a:latin typeface="Tw Cen MT"/>
        <a:ea typeface=""/>
        <a:cs typeface=""/>
        <a:font script="Grek" typeface="Calibri"/>
        <a:font script="Cyrl" typeface="Calibri"/>
        <a:font script="Jpan" typeface="HGPｺﾞｼｯｸE"/>
        <a:font script="Hang" typeface="맑은 고딕"/>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맑은 고딕"/>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New_Simple01">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hade val="100000"/>
                <a:satMod val="165000"/>
              </a:schemeClr>
            </a:gs>
            <a:gs pos="55000">
              <a:schemeClr val="phClr">
                <a:tint val="83000"/>
                <a:shade val="100000"/>
                <a:satMod val="155000"/>
              </a:schemeClr>
            </a:gs>
            <a:gs pos="100000">
              <a:schemeClr val="phClr">
                <a:shade val="85000"/>
                <a:satMod val="100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08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a:rot lat="0" lon="0" rev="0"/>
            </a:camera>
            <a:lightRig rig="glow" dir="t">
              <a:rot lat="0" lon="0" rev="20040000"/>
            </a:lightRig>
          </a:scene3d>
          <a:sp3d contourW="12700">
            <a:bevelT w="38100" h="25400" prst="softRound"/>
            <a:contourClr>
              <a:schemeClr val="phClr"/>
            </a:contourClr>
          </a:sp3d>
        </a:effectStyle>
      </a:effectStyleLst>
      <a:bgFillStyleLst>
        <a:solidFill>
          <a:schemeClr val="phClr"/>
        </a:solidFill>
        <a:gradFill rotWithShape="1">
          <a:gsLst>
            <a:gs pos="0">
              <a:schemeClr val="phClr">
                <a:tint val="85000"/>
                <a:hueMod val="105000"/>
                <a:satMod val="250000"/>
              </a:schemeClr>
            </a:gs>
            <a:gs pos="100000">
              <a:schemeClr val="phClr">
                <a:tint val="95000"/>
                <a:shade val="100000"/>
                <a:satMod val="200000"/>
              </a:schemeClr>
            </a:gs>
          </a:gsLst>
          <a:lin ang="2700000" scaled="0"/>
        </a:gradFill>
        <a:gradFill rotWithShape="1">
          <a:gsLst>
            <a:gs pos="0">
              <a:schemeClr val="phClr">
                <a:tint val="94000"/>
                <a:satMod val="200000"/>
              </a:schemeClr>
            </a:gs>
            <a:gs pos="100000">
              <a:schemeClr val="phClr">
                <a:shade val="70000"/>
                <a:satMod val="200000"/>
              </a:schemeClr>
            </a:gs>
          </a:gsLst>
          <a:path path="circle">
            <a:fillToRect l="40000" r="40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Тема1</Template>
  <TotalTime>100</TotalTime>
  <Words>558</Words>
  <Application>Microsoft Office PowerPoint</Application>
  <PresentationFormat>Экран (4:3)</PresentationFormat>
  <Paragraphs>46</Paragraphs>
  <Slides>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vt:i4>
      </vt:variant>
    </vt:vector>
  </HeadingPairs>
  <TitlesOfParts>
    <vt:vector size="5" baseType="lpstr">
      <vt:lpstr>Тема1</vt:lpstr>
      <vt:lpstr>Почётный реестр студенческих микрооткрытий в области философии и биоэтики</vt:lpstr>
      <vt:lpstr>Слайд 2</vt:lpstr>
      <vt:lpstr>Слайд 3</vt:lpstr>
      <vt:lpstr>Слайд 4</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Почётный реестр студенческих микрооткрытий в области философии и биоэтики</dc:title>
  <dc:creator>vim</dc:creator>
  <cp:lastModifiedBy>VIM</cp:lastModifiedBy>
  <cp:revision>17</cp:revision>
  <dcterms:created xsi:type="dcterms:W3CDTF">2013-10-11T15:32:47Z</dcterms:created>
  <dcterms:modified xsi:type="dcterms:W3CDTF">2014-10-26T17:15:49Z</dcterms:modified>
</cp:coreProperties>
</file>